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4"/>
  </p:notesMasterIdLst>
  <p:sldIdLst>
    <p:sldId id="328" r:id="rId2"/>
    <p:sldId id="330" r:id="rId3"/>
    <p:sldId id="691" r:id="rId4"/>
    <p:sldId id="644" r:id="rId5"/>
    <p:sldId id="645" r:id="rId6"/>
    <p:sldId id="719" r:id="rId7"/>
    <p:sldId id="666" r:id="rId8"/>
    <p:sldId id="456" r:id="rId9"/>
    <p:sldId id="693" r:id="rId10"/>
    <p:sldId id="756" r:id="rId11"/>
    <p:sldId id="625" r:id="rId12"/>
    <p:sldId id="594" r:id="rId13"/>
    <p:sldId id="623" r:id="rId14"/>
    <p:sldId id="624" r:id="rId15"/>
    <p:sldId id="626" r:id="rId16"/>
    <p:sldId id="692" r:id="rId17"/>
    <p:sldId id="524" r:id="rId18"/>
    <p:sldId id="486" r:id="rId19"/>
    <p:sldId id="720" r:id="rId20"/>
    <p:sldId id="712" r:id="rId21"/>
    <p:sldId id="600" r:id="rId22"/>
    <p:sldId id="789" r:id="rId23"/>
    <p:sldId id="790" r:id="rId24"/>
    <p:sldId id="791" r:id="rId25"/>
    <p:sldId id="628" r:id="rId26"/>
    <p:sldId id="757" r:id="rId27"/>
    <p:sldId id="793" r:id="rId28"/>
    <p:sldId id="794" r:id="rId29"/>
    <p:sldId id="795" r:id="rId30"/>
    <p:sldId id="796" r:id="rId31"/>
    <p:sldId id="531" r:id="rId32"/>
    <p:sldId id="769" r:id="rId33"/>
    <p:sldId id="701" r:id="rId34"/>
    <p:sldId id="722" r:id="rId35"/>
    <p:sldId id="601" r:id="rId36"/>
    <p:sldId id="603" r:id="rId37"/>
    <p:sldId id="792" r:id="rId38"/>
    <p:sldId id="787" r:id="rId39"/>
    <p:sldId id="788" r:id="rId40"/>
    <p:sldId id="662" r:id="rId41"/>
    <p:sldId id="527" r:id="rId42"/>
    <p:sldId id="578" r:id="rId43"/>
    <p:sldId id="580" r:id="rId44"/>
    <p:sldId id="588" r:id="rId45"/>
    <p:sldId id="797" r:id="rId46"/>
    <p:sldId id="574" r:id="rId47"/>
    <p:sldId id="725" r:id="rId48"/>
    <p:sldId id="653" r:id="rId49"/>
    <p:sldId id="760" r:id="rId50"/>
    <p:sldId id="726" r:id="rId51"/>
    <p:sldId id="678" r:id="rId52"/>
    <p:sldId id="798" r:id="rId53"/>
    <p:sldId id="736" r:id="rId54"/>
    <p:sldId id="473" r:id="rId55"/>
    <p:sldId id="727" r:id="rId56"/>
    <p:sldId id="353" r:id="rId57"/>
    <p:sldId id="354" r:id="rId58"/>
    <p:sldId id="355" r:id="rId59"/>
    <p:sldId id="356" r:id="rId60"/>
    <p:sldId id="357" r:id="rId61"/>
    <p:sldId id="358" r:id="rId62"/>
    <p:sldId id="749" r:id="rId63"/>
    <p:sldId id="474" r:id="rId64"/>
    <p:sldId id="780" r:id="rId65"/>
    <p:sldId id="744" r:id="rId66"/>
    <p:sldId id="746" r:id="rId67"/>
    <p:sldId id="690" r:id="rId68"/>
    <p:sldId id="525" r:id="rId69"/>
    <p:sldId id="695" r:id="rId70"/>
    <p:sldId id="568" r:id="rId71"/>
    <p:sldId id="566" r:id="rId72"/>
    <p:sldId id="611" r:id="rId73"/>
    <p:sldId id="687" r:id="rId74"/>
    <p:sldId id="696" r:id="rId75"/>
    <p:sldId id="569" r:id="rId76"/>
    <p:sldId id="567" r:id="rId77"/>
    <p:sldId id="612" r:id="rId78"/>
    <p:sldId id="697" r:id="rId79"/>
    <p:sldId id="620" r:id="rId80"/>
    <p:sldId id="651" r:id="rId81"/>
    <p:sldId id="592" r:id="rId82"/>
    <p:sldId id="615" r:id="rId83"/>
    <p:sldId id="781" r:id="rId84"/>
    <p:sldId id="635" r:id="rId85"/>
    <p:sldId id="595" r:id="rId86"/>
    <p:sldId id="751" r:id="rId87"/>
    <p:sldId id="597" r:id="rId88"/>
    <p:sldId id="759" r:id="rId89"/>
    <p:sldId id="750" r:id="rId90"/>
    <p:sldId id="705" r:id="rId91"/>
    <p:sldId id="753" r:id="rId92"/>
    <p:sldId id="752" r:id="rId93"/>
    <p:sldId id="770" r:id="rId94"/>
    <p:sldId id="765" r:id="rId95"/>
    <p:sldId id="766" r:id="rId96"/>
    <p:sldId id="768" r:id="rId97"/>
    <p:sldId id="763" r:id="rId98"/>
    <p:sldId id="764" r:id="rId99"/>
    <p:sldId id="799" r:id="rId100"/>
    <p:sldId id="767" r:id="rId101"/>
    <p:sldId id="587" r:id="rId102"/>
    <p:sldId id="404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4058"/>
  </p:normalViewPr>
  <p:slideViewPr>
    <p:cSldViewPr snapToGrid="0" snapToObjects="1">
      <p:cViewPr>
        <p:scale>
          <a:sx n="108" d="100"/>
          <a:sy n="108" d="100"/>
        </p:scale>
        <p:origin x="6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2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trade-and-investment-policy-watch/covid-19-chinas-exports-medical-supplies-provide-ray-hop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l.com/investing/2020/07/09/should-you-buy-or-sell-airline-stocks-right-now.aspx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international-travel-covid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international-travel-covid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international-travel-covid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international-travel-covid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international/2020/02/15/the-new-coronavirus-could-have-a-lasting-impact-on-global-supply-chains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ap.org/covid19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ap.org/covid19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ap.org/covid19" TargetMode="External"/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ap.org/covid19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Coronavirus Disease (COVIC-19) Dashboard </a:t>
            </a:r>
          </a:p>
          <a:p>
            <a:r>
              <a:rPr lang="en-US" dirty="0"/>
              <a:t>https://covid19.who.int/?</a:t>
            </a:r>
            <a:r>
              <a:rPr lang="en-US" dirty="0" err="1"/>
              <a:t>gclid</a:t>
            </a:r>
            <a:r>
              <a:rPr lang="en-US" dirty="0"/>
              <a:t>=CjwKCAiAuoqABhAsEiwAdSkVVNd67qw_hEb4v9v3UxACJd_csZMJl8Yc5UjaAIYt53KJWSQiXZPlRxoCm0kQAvD_BwE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6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Romei</a:t>
            </a:r>
            <a:r>
              <a:rPr lang="en-US" dirty="0"/>
              <a:t>, Valentina, “</a:t>
            </a:r>
            <a:r>
              <a:rPr lang="en-US" b="0" dirty="0"/>
              <a:t>Global trade recovers to pre-pandemic level,” </a:t>
            </a:r>
            <a:r>
              <a:rPr lang="en-US" b="0" i="1" dirty="0"/>
              <a:t>Financial Times</a:t>
            </a:r>
            <a:r>
              <a:rPr lang="en-US" b="0" i="0" dirty="0"/>
              <a:t>, January 25,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www.ft.com</a:t>
            </a:r>
            <a:r>
              <a:rPr lang="en-US" b="0" dirty="0"/>
              <a:t>/content/add4d744-30da-4df4-b703-80488c1b3104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WTO, Oct 6.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/pres20_e/pr862_e.htm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WTO, Mar 31. 2021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/pres21_e/pr876_e.htm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WTO, Mar 31. 2021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/pres21_e/pr876_e.htm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WTO, Mar 31. 2021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/pres21_e/pr876_e.htm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4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COVID-19 has affected trade, in 8 charts, World Economic Forum, Nov 8,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www.weforum.org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/agenda/2020/11/how-covid-19-has-reshuffled-international-trade/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2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Hannon, Paul, “</a:t>
            </a:r>
            <a:r>
              <a:rPr lang="en-US" b="0" dirty="0"/>
              <a:t>Global Trade Roars Back From Depths of Covid-19 Pandemic,” </a:t>
            </a:r>
            <a:r>
              <a:rPr lang="en-US" b="0" i="1" dirty="0"/>
              <a:t>Wall Street Journal</a:t>
            </a:r>
            <a:r>
              <a:rPr lang="en-US" b="0" i="0" dirty="0"/>
              <a:t>, February 26,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www.wsj.com</a:t>
            </a:r>
            <a:r>
              <a:rPr lang="en-US" b="0" dirty="0"/>
              <a:t>/articles/global-trade-roars-back-from-depths-of-covid-19-pandemic-11614253037?mod=</a:t>
            </a:r>
            <a:r>
              <a:rPr lang="en-US" b="0" dirty="0" err="1"/>
              <a:t>itp_wsj&amp;ru</a:t>
            </a:r>
            <a:r>
              <a:rPr lang="en-US" b="0" dirty="0"/>
              <a:t>=yahoo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 Global Trade Update, May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/system/files/official-document/ditcinf2021d2_en.pdf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1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 Global Trade Update, May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/system/files/official-document/ditcinf2021d2_en.pdf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9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 Global Trade Update, May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/system/files/official-document/ditcinf2021d2_en.pdf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Coronavirus Disease (COVIC-19) Dashboard </a:t>
            </a:r>
          </a:p>
          <a:p>
            <a:r>
              <a:rPr lang="en-US" dirty="0"/>
              <a:t>https://covid19.who.int/?</a:t>
            </a:r>
            <a:r>
              <a:rPr lang="en-US" dirty="0" err="1"/>
              <a:t>gclid</a:t>
            </a:r>
            <a:r>
              <a:rPr lang="en-US" dirty="0"/>
              <a:t>=CjwKCAiAuoqABhAsEiwAdSkVVNd67qw_hEb4v9v3UxACJd_csZMJl8Yc5UjaAIYt53KJWSQiXZPlRxoCm0kQAvD_BwE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7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 Global Trade Update, May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/system/files/official-document/ditcinf2021d2_en.pdf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9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Bown</a:t>
            </a:r>
            <a:r>
              <a:rPr lang="en-US" dirty="0"/>
              <a:t> (2020),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COVID-19: China's exports of medical supplies provide a ray of hope,” PIIE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https://www.piie.com/blogs/trade-and-investment-policy-watch/covid-19-chinas-exports-medical-supplies-provide-ray-hope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8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Evenett</a:t>
            </a:r>
            <a:r>
              <a:rPr lang="en-US" dirty="0"/>
              <a:t>, Simon J., “Trade policy and medical supplies during COVID-19,” Briefing Paper, Global Economy and Finance Program, Chatham House, April 2021</a:t>
            </a:r>
          </a:p>
          <a:p>
            <a:r>
              <a:rPr lang="en-US" dirty="0"/>
              <a:t>https://</a:t>
            </a:r>
            <a:r>
              <a:rPr lang="en-US" dirty="0" err="1"/>
              <a:t>www.globaltradealert.org</a:t>
            </a:r>
            <a:r>
              <a:rPr lang="en-US" dirty="0"/>
              <a:t>/reports/67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1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Statista, downloaded 1/12/21</a:t>
            </a:r>
          </a:p>
          <a:p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/statistics/1107016/coronavirus-</a:t>
            </a:r>
            <a:r>
              <a:rPr lang="en-US" dirty="0" err="1"/>
              <a:t>tsa</a:t>
            </a:r>
            <a:r>
              <a:rPr lang="en-US" dirty="0"/>
              <a:t>-checkpoint-travel-numbers-us-airports/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8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Statista, downloaded 1/12/21</a:t>
            </a:r>
          </a:p>
          <a:p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/statistics/234977/revenue-passenger-kilometers-on-international-flights/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9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flightrader24, May 25, 2021</a:t>
            </a:r>
          </a:p>
          <a:p>
            <a:r>
              <a:rPr lang="en-US" dirty="0"/>
              <a:t>https://www.flightradar24.com/data/statistics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0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b="1" dirty="0"/>
              <a:t>Pandemic crisis: Global economic impact tracker,” </a:t>
            </a:r>
            <a:r>
              <a:rPr lang="en-US" b="1" i="1" dirty="0"/>
              <a:t>Financial Times</a:t>
            </a:r>
            <a:r>
              <a:rPr lang="en-US" b="1" i="0" dirty="0"/>
              <a:t>, May 14,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www.ft.com</a:t>
            </a:r>
            <a:r>
              <a:rPr lang="en-US" b="1" dirty="0"/>
              <a:t>/content/272354f2-f970-4ae4-a8ae-848c4baf8f4a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8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b="1" dirty="0"/>
              <a:t>Pandemic crisis: Global economic impact tracker,” </a:t>
            </a:r>
            <a:r>
              <a:rPr lang="en-US" b="1" i="1" dirty="0"/>
              <a:t>Financial Times</a:t>
            </a:r>
            <a:r>
              <a:rPr lang="en-US" b="1" i="0" dirty="0"/>
              <a:t>, May 14,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www.ft.com</a:t>
            </a:r>
            <a:r>
              <a:rPr lang="en-US" b="1" dirty="0"/>
              <a:t>/content/272354f2-f970-4ae4-a8ae-848c4baf8f4a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webflyer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/impact-covid-19-pandemic-trade-and-development-transitioning-new-normal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of the Covid-19 Pandemic on Trade and Development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2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Motley Fool, July 6, 2020</a:t>
            </a:r>
          </a:p>
          <a:p>
            <a:r>
              <a:rPr lang="en-US" dirty="0">
                <a:hlinkClick r:id="rId3"/>
              </a:rPr>
              <a:t>https://www.fool.com/investing/2020/07/09/should-you-buy-or-sell-airline-stocks-right-now.aspx</a:t>
            </a:r>
            <a:endParaRPr lang="en-US" dirty="0"/>
          </a:p>
          <a:p>
            <a:r>
              <a:rPr lang="en-US" dirty="0"/>
              <a:t>Looked for a more recent graph, but the only one I found 1/12/21 didn’t include the broader index.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Evenett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Simon, Matteo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Fiorini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Johannes Fritz, Bernard Hoekman, Piotr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Lukaszuk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Nadia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Rocha,Michele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Filippo Santi, Anirudh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Shingal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“Trade policy responses to the COVID-19 pandemic:  Evidence from a new dataset,” VOXEU, December 11, 2020.</a:t>
            </a:r>
          </a:p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/article/trade-policy-responses-covid-19-pandemic-new-dataset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https://ourworldindata.org/grapher/international-travel-covid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7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https://ourworldindata.org/grapher/international-travel-covid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33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https://ourworldindata.org/grapher/international-travel-covid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1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https://ourworldindata.org/grapher/international-travel-covid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webflyer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/impact-covid-19-pandemic-trade-and-development-transitioning-new-normal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of the Covid-19 Pandemic on Trade and Development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89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Telford, Taylor and Jacob </a:t>
            </a:r>
            <a:r>
              <a:rPr lang="en-US" dirty="0" err="1"/>
              <a:t>Bogage</a:t>
            </a:r>
            <a:r>
              <a:rPr lang="en-US" dirty="0"/>
              <a:t>, “Essential, invisible: Covid has 200,000 merchant sailors stuck at sea,” </a:t>
            </a:r>
            <a:r>
              <a:rPr lang="en-US" i="1" dirty="0"/>
              <a:t>Washington Post</a:t>
            </a:r>
            <a:r>
              <a:rPr lang="en-US" i="0" dirty="0"/>
              <a:t>, April 9, 2021.</a:t>
            </a:r>
          </a:p>
          <a:p>
            <a:r>
              <a:rPr lang="en-US" dirty="0"/>
              <a:t>https://</a:t>
            </a:r>
            <a:r>
              <a:rPr lang="en-US" dirty="0" err="1"/>
              <a:t>www.washingtonpost.com</a:t>
            </a:r>
            <a:r>
              <a:rPr lang="en-US" dirty="0"/>
              <a:t>/health/2021/04/09/maritime-workers-pandemic-global-trade/?</a:t>
            </a:r>
            <a:r>
              <a:rPr lang="en-US" dirty="0" err="1"/>
              <a:t>utm_campaign</a:t>
            </a:r>
            <a:r>
              <a:rPr lang="en-US" dirty="0"/>
              <a:t>=</a:t>
            </a:r>
            <a:r>
              <a:rPr lang="en-US" dirty="0" err="1"/>
              <a:t>wp_todays_headlines&amp;utm_medium</a:t>
            </a:r>
            <a:r>
              <a:rPr lang="en-US" dirty="0"/>
              <a:t>=</a:t>
            </a:r>
            <a:r>
              <a:rPr lang="en-US" dirty="0" err="1"/>
              <a:t>email&amp;utm_source</a:t>
            </a:r>
            <a:r>
              <a:rPr lang="en-US" dirty="0"/>
              <a:t>=</a:t>
            </a:r>
            <a:r>
              <a:rPr lang="en-US" dirty="0" err="1"/>
              <a:t>newsletter&amp;wpisrc</a:t>
            </a:r>
            <a:r>
              <a:rPr lang="en-US" dirty="0"/>
              <a:t>=</a:t>
            </a:r>
            <a:r>
              <a:rPr lang="en-US" dirty="0" err="1"/>
              <a:t>nl_headlines&amp;carta-url</a:t>
            </a:r>
            <a:r>
              <a:rPr lang="en-US" dirty="0"/>
              <a:t>=https%3A%2F%2Fs2.washingtonpost.com%2Fcar-ln-tr%2F31d1102%2F6072c8a89d2fda1dfb4b2316%2F597273baade4e21a847d94bd%2F46%2F57%2F6072c8a89d2fda1dfb4b2316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0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WTO, “Trade Costs in the Time of Global Pandemic,” information note, World Trade Organization, August 12, 2020.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trade_costs_report_e.pdf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8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AJOT,  “Air cargo volumes back to normal, rates still go up, but drop 12% year-on-year,” </a:t>
            </a:r>
            <a:r>
              <a:rPr lang="en-US" i="1" dirty="0"/>
              <a:t>American Journal of Transportation</a:t>
            </a:r>
            <a:r>
              <a:rPr lang="en-US" dirty="0"/>
              <a:t>, May 17, 2021</a:t>
            </a:r>
          </a:p>
          <a:p>
            <a:r>
              <a:rPr lang="en-US" dirty="0"/>
              <a:t>https://</a:t>
            </a:r>
            <a:r>
              <a:rPr lang="en-US" dirty="0" err="1"/>
              <a:t>ajot.com</a:t>
            </a:r>
            <a:r>
              <a:rPr lang="en-US" dirty="0"/>
              <a:t>/news/air-cargo-volumes-back-to-normal-rates-still-go-up-but-drop-12-year-on-year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4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WTO, “Trade Costs in the Time of Global Pandemic,” information note, World Trade Organization, August 12, 2020.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trade_costs_report_e.pdf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2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Salvatore </a:t>
            </a:r>
            <a:r>
              <a:rPr lang="en-US" dirty="0" err="1"/>
              <a:t>Babones</a:t>
            </a:r>
            <a:r>
              <a:rPr lang="en-US" dirty="0"/>
              <a:t>, “The ‘Chinese Virus’ Spread Along the New Silk Road,” </a:t>
            </a:r>
            <a:r>
              <a:rPr lang="en-US" i="1" dirty="0"/>
              <a:t>Foreign Policy</a:t>
            </a:r>
            <a:r>
              <a:rPr lang="en-US" i="0" dirty="0"/>
              <a:t>, April 6, 2020.</a:t>
            </a:r>
          </a:p>
          <a:p>
            <a:r>
              <a:rPr lang="en-US" dirty="0"/>
              <a:t>https://</a:t>
            </a:r>
            <a:r>
              <a:rPr lang="en-US" dirty="0" err="1"/>
              <a:t>foreignpolicy.com</a:t>
            </a:r>
            <a:r>
              <a:rPr lang="en-US" dirty="0"/>
              <a:t>/2020/04/06/</a:t>
            </a:r>
            <a:r>
              <a:rPr lang="en-US" dirty="0" err="1"/>
              <a:t>chinese</a:t>
            </a:r>
            <a:r>
              <a:rPr lang="en-US" dirty="0"/>
              <a:t>-coronavirus-spread-worldwide-on-new-silk-road/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21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 Feb 15, 2020</a:t>
            </a:r>
          </a:p>
          <a:p>
            <a:r>
              <a:rPr lang="en-US" dirty="0">
                <a:hlinkClick r:id="rId3"/>
              </a:rPr>
              <a:t>https://www.economist.com/international/2020/02/15/the-new-coronavirus-could-have-a-lasting-impact-on-global-supply-chains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61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Hoekman, Bernard, Anirudh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Shingal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Varun Eknath and Viktoriya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Ereshchenko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“COVID-19, public procurement regimes and trade policy,” EUI Working Paper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RSCAS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2020/72, European University Institute, November 2020.</a:t>
            </a:r>
          </a:p>
          <a:p>
            <a:r>
              <a:rPr lang="en-US" dirty="0"/>
              <a:t>https://</a:t>
            </a:r>
            <a:r>
              <a:rPr lang="en-US" dirty="0" err="1"/>
              <a:t>cadmus.eui.eu</a:t>
            </a:r>
            <a:r>
              <a:rPr lang="en-US" dirty="0"/>
              <a:t>/bitstream/handle/1814/68839/RSCAS_2020_72.pdf?sequence=1&amp;isAllowed=y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2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Evenett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Simon, Matteo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Fiorini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Johannes Fritz, Bernard Hoekman, Piotr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Lukaszuk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Nadia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Rocha,Michele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Filippo Santi, Anirudh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Shingal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“Trade policy responses to the COVID-19 pandemic:  Evidence from a new dataset,” VOXEU, December 11, 2020.</a:t>
            </a:r>
          </a:p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/article/trade-policy-responses-covid-19-pandemic-new-dataset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74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 Market Access Map</a:t>
            </a:r>
          </a:p>
          <a:p>
            <a:r>
              <a:rPr lang="en-US" dirty="0">
                <a:hlinkClick r:id="rId3"/>
              </a:rPr>
              <a:t>https://www.macmap.org/covid19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2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 Market Access Map</a:t>
            </a:r>
          </a:p>
          <a:p>
            <a:r>
              <a:rPr lang="en-US" dirty="0">
                <a:hlinkClick r:id="rId3"/>
              </a:rPr>
              <a:t>https://www.macmap.org/covid19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2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WTO, “Report on G-20 Trade Measures (Mid-October 2019 to Mid-May 2020),” World Trade Organization, June 29, 2020.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/news20_e/report_trdev_jun20_e.pdf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 Market Access Map</a:t>
            </a:r>
          </a:p>
          <a:p>
            <a:r>
              <a:rPr lang="en-US" dirty="0">
                <a:hlinkClick r:id="rId3"/>
              </a:rPr>
              <a:t>https://www.macmap.org/covid19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8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 Market Access Map</a:t>
            </a:r>
          </a:p>
          <a:p>
            <a:r>
              <a:rPr lang="en-US" dirty="0">
                <a:hlinkClick r:id="rId3"/>
              </a:rPr>
              <a:t>https://www.macmap.org/covid19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5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“Trade in Medical Goods in the Context of Tackling COVID-19:  Developments in the First Half of 2020,” Information Note, World Trade Organization, December 22,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medical_goods_update_e.pdf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93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webflyer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/impact-covid-19-pandemic-trade-and-development-transitioning-new-normal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of the Covid-19 Pandemic on Trade and Development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Zimmermann, Klaus F.,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Karabulut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Mehmet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Huseyin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“Inter-country distancing,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coronavirus pandemic,”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43(6), June 2020, pp. 1484-1498.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Farzanegan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Mohammad Reza, Mehdi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Hassan F.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Gholipour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“Globalization and Outbreak of COVID-19:  An Empirical Analysis,”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Working Paper No. 8315, May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10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“Trade in Medical Goods in the Context of Tackling COVID-19:  Developments in the First Half of 2020,” Information Note, World Trade Organization, December 22,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medical_goods_update_e.pdf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86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“Trade in Medical Goods in the Context of Tackling COVID-19:  Developments in the First Half of 2020,” Information Note, World Trade Organization, December 22,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medical_goods_update_e.pdf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52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“Trade in Medical Goods in the Context of Tackling COVID-19:  Developments in the First Half of 2020,” Information Note, World Trade Organization, December 22,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medical_goods_update_e.pdf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3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“Trade in Medical Goods in the Context of Tackling COVID-19:  Developments in the First Half of 2020,” Information Note, World Trade Organization, December 22,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medical_goods_update_e.pdf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2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Ramirez, David, “COVID-19: Global trade and supply chains after the pandemic,” IISS, The International Institute for Strategic Studies, Research paper, August 27. 2020.</a:t>
            </a:r>
          </a:p>
          <a:p>
            <a:r>
              <a:rPr lang="en-US" dirty="0"/>
              <a:t>https://</a:t>
            </a:r>
            <a:r>
              <a:rPr lang="en-US" dirty="0" err="1"/>
              <a:t>www.iiss.org</a:t>
            </a:r>
            <a:r>
              <a:rPr lang="en-US" dirty="0"/>
              <a:t>/blogs/research-paper/2020/08/covid-19-trade-and-supply-chains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75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“Trade in Medical Goods in the Context of Tackling COVID-19:  Developments in the First Half of 2020,” Information Note, World Trade Organization, December 22, 2020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medical_goods_update_e.pdf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760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WTO, “Developing and Delivering Covid-19 Vaccines around the World,” information note, World Trade Organization, December 22, 2020.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/covid19_e/</a:t>
            </a:r>
            <a:r>
              <a:rPr lang="en-US" dirty="0" err="1"/>
              <a:t>vaccine_report_e.pdf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59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 1.74 Billion Shots Given: Covid-19 Tracker,” Bloomberg, May 26,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www.bloomberg.com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/graphics/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-vaccine-tracker-global-distribution/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44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Economist, “</a:t>
            </a:r>
            <a:r>
              <a:rPr lang="en-US" b="1" dirty="0"/>
              <a:t>Africa’s recovery from covid-19 will be slow,” </a:t>
            </a:r>
            <a:r>
              <a:rPr lang="en-US" b="1" i="1" dirty="0"/>
              <a:t>The </a:t>
            </a:r>
            <a:r>
              <a:rPr lang="en-US" b="1" i="1" dirty="0" err="1"/>
              <a:t>Economistci</a:t>
            </a:r>
            <a:r>
              <a:rPr lang="en-US" b="1" i="1" dirty="0"/>
              <a:t>, </a:t>
            </a:r>
            <a:r>
              <a:rPr lang="en-US" b="1" i="1" dirty="0" err="1"/>
              <a:t>Febuary</a:t>
            </a:r>
            <a:r>
              <a:rPr lang="en-US" b="1" i="1" dirty="0"/>
              <a:t> 6, 2021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www.economist.com</a:t>
            </a:r>
            <a:r>
              <a:rPr lang="en-US" b="1" dirty="0"/>
              <a:t>/middle-east-and-</a:t>
            </a:r>
            <a:r>
              <a:rPr lang="en-US" b="1" dirty="0" err="1"/>
              <a:t>africa</a:t>
            </a:r>
            <a:r>
              <a:rPr lang="en-US" b="1" dirty="0"/>
              <a:t>/2021/02/06/africas-recovery-from-covid-19-will-be-slow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66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Kumar, Ravi,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has a big role to play in vaccinating the world,” World Economic Forum, December 15,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www.weforum.org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/agenda/2020/12/business-has-a-big-role-to-play-in-vaccinating-the-world/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Zimmermann, Klaus F.,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Karabulut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Mehmet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Huseyin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“Inter-country distancing,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coronavirus pandemic,”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43(6), June 2020, pp. 1484-1498.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14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Economist, “Fear, uncertainty and doubt:  Vaccine hesitancy is putting progress against covid-19 at risk,” </a:t>
            </a:r>
            <a:r>
              <a:rPr lang="en-US" b="0" i="1" dirty="0"/>
              <a:t>The Economist</a:t>
            </a:r>
            <a:r>
              <a:rPr lang="en-US" b="0" i="0" dirty="0"/>
              <a:t>, Feb 13,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www.economist.com</a:t>
            </a:r>
            <a:r>
              <a:rPr lang="en-US" b="0" dirty="0"/>
              <a:t>/briefing/2021/02/13/vaccine-hesitancy-is-putting-progress-against-covid-19-at-risk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40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iccwbo.org</a:t>
            </a:r>
            <a:r>
              <a:rPr lang="en-US" dirty="0"/>
              <a:t>/media-wall/news-speeches/study-shows-vaccine-nationalism-could-cost-rich-countries-us4-5-trillion/</a:t>
            </a:r>
          </a:p>
          <a:p>
            <a:r>
              <a:rPr lang="en-US" dirty="0"/>
              <a:t>https://</a:t>
            </a:r>
            <a:r>
              <a:rPr lang="en-US" dirty="0" err="1"/>
              <a:t>foreignpolicy.com</a:t>
            </a:r>
            <a:r>
              <a:rPr lang="en-US" dirty="0"/>
              <a:t>/2021/02/02/vaccine-nationalism-harms-everyone-and-protects-no-one/</a:t>
            </a:r>
          </a:p>
          <a:p>
            <a:r>
              <a:rPr lang="en-US" dirty="0"/>
              <a:t>https://</a:t>
            </a:r>
            <a:r>
              <a:rPr lang="en-US" dirty="0" err="1"/>
              <a:t>www.theguardian.com</a:t>
            </a:r>
            <a:r>
              <a:rPr lang="en-US" dirty="0"/>
              <a:t>/</a:t>
            </a:r>
            <a:r>
              <a:rPr lang="en-US" dirty="0" err="1"/>
              <a:t>commentisfree</a:t>
            </a:r>
            <a:r>
              <a:rPr lang="en-US" dirty="0"/>
              <a:t>/2021/</a:t>
            </a:r>
            <a:r>
              <a:rPr lang="en-US" dirty="0" err="1"/>
              <a:t>feb</a:t>
            </a:r>
            <a:r>
              <a:rPr lang="en-US" dirty="0"/>
              <a:t>/02/vaccine-nationalism-</a:t>
            </a:r>
            <a:r>
              <a:rPr lang="en-US" dirty="0" err="1"/>
              <a:t>hiv</a:t>
            </a:r>
            <a:r>
              <a:rPr lang="en-US" dirty="0"/>
              <a:t>-</a:t>
            </a:r>
            <a:r>
              <a:rPr lang="en-US" dirty="0" err="1"/>
              <a:t>covid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www.newscientist.com</a:t>
            </a:r>
            <a:r>
              <a:rPr lang="en-US" dirty="0"/>
              <a:t>/article/mg24933201-800-vaccine-nationalism-will-leave-everyone-more-at-risk-of-coronavirus/</a:t>
            </a:r>
          </a:p>
          <a:p>
            <a:r>
              <a:rPr lang="en-US" dirty="0"/>
              <a:t>https://</a:t>
            </a:r>
            <a:r>
              <a:rPr lang="en-US" dirty="0" err="1"/>
              <a:t>fortune.com</a:t>
            </a:r>
            <a:r>
              <a:rPr lang="en-US" dirty="0"/>
              <a:t>/2021/01/31/covid-vaccine-nationalism-coronavirus-pandemic-length-when-will-it-end/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69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Mirza,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Atthar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Emily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Rauhala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“Here’s just how unequal the global coronavirus vaccine rollout has been,”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 Post,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April 22,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www.washingtonpost.com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/world/interactive/2021/coronavirus-vaccine-inequality-global/?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utm_campaign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wp_todays_headlines&amp;utm_medium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email&amp;utm_source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newsletter&amp;wpisrc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nl_headlines&amp;carta-url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=https%3A%2F%2Fs2.washingtonpost.com%2Fcar-ln-tr%2F3205385%2F6083ec299d2fda39cec7c8a4%2F597273baade4e21a847d94bd%2F15%2F57%2F6083ec299d2fda39cec7c8a4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94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ourworldindata.org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/covid-vaccinations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76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ourworldindata.org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/covid-vaccinations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180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Statista  May 26, 2021</a:t>
            </a:r>
          </a:p>
          <a:p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/chart/24555/vaccine-doses-produced-and-exported/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8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iccwbo.org</a:t>
            </a:r>
            <a:r>
              <a:rPr lang="en-US" dirty="0"/>
              <a:t>/media-wall/news-speeches/study-shows-vaccine-nationalism-could-cost-rich-countries-us4-5-trillion/</a:t>
            </a:r>
          </a:p>
          <a:p>
            <a:r>
              <a:rPr lang="en-US" dirty="0"/>
              <a:t>https://</a:t>
            </a:r>
            <a:r>
              <a:rPr lang="en-US" dirty="0" err="1"/>
              <a:t>foreignpolicy.com</a:t>
            </a:r>
            <a:r>
              <a:rPr lang="en-US" dirty="0"/>
              <a:t>/2021/02/02/vaccine-nationalism-harms-everyone-and-protects-no-one/</a:t>
            </a:r>
          </a:p>
          <a:p>
            <a:r>
              <a:rPr lang="en-US" dirty="0"/>
              <a:t>https://</a:t>
            </a:r>
            <a:r>
              <a:rPr lang="en-US" dirty="0" err="1"/>
              <a:t>www.theguardian.com</a:t>
            </a:r>
            <a:r>
              <a:rPr lang="en-US" dirty="0"/>
              <a:t>/</a:t>
            </a:r>
            <a:r>
              <a:rPr lang="en-US" dirty="0" err="1"/>
              <a:t>commentisfree</a:t>
            </a:r>
            <a:r>
              <a:rPr lang="en-US" dirty="0"/>
              <a:t>/2021/</a:t>
            </a:r>
            <a:r>
              <a:rPr lang="en-US" dirty="0" err="1"/>
              <a:t>feb</a:t>
            </a:r>
            <a:r>
              <a:rPr lang="en-US" dirty="0"/>
              <a:t>/02/vaccine-nationalism-</a:t>
            </a:r>
            <a:r>
              <a:rPr lang="en-US" dirty="0" err="1"/>
              <a:t>hiv</a:t>
            </a:r>
            <a:r>
              <a:rPr lang="en-US" dirty="0"/>
              <a:t>-covid</a:t>
            </a:r>
          </a:p>
          <a:p>
            <a:r>
              <a:rPr lang="en-US" dirty="0"/>
              <a:t>https://</a:t>
            </a:r>
            <a:r>
              <a:rPr lang="en-US" dirty="0" err="1"/>
              <a:t>www.newscientist.com</a:t>
            </a:r>
            <a:r>
              <a:rPr lang="en-US" dirty="0"/>
              <a:t>/article/mg24933201-800-vaccine-nationalism-will-leave-everyone-more-at-risk-of-coronavirus/</a:t>
            </a:r>
          </a:p>
          <a:p>
            <a:r>
              <a:rPr lang="en-US" dirty="0"/>
              <a:t>https://</a:t>
            </a:r>
            <a:r>
              <a:rPr lang="en-US" dirty="0" err="1"/>
              <a:t>fortune.com</a:t>
            </a:r>
            <a:r>
              <a:rPr lang="en-US" dirty="0"/>
              <a:t>/2021/01/31/covid-vaccine-nationalism-coronavirus-pandemic-length-when-will-it-end/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0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/wiki/COVAX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05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McCarthy, Niall, “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Governments Donating The Most Money To COVAX,”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Feb 22,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www.statista.com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/chart/24244/donations-to-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covax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-by-country/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23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app.powerbi.com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view?r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=eyJrIjoiNmE0YjZiNzUtZjk2OS00ZTg4LThlMzMtNTRhNzE0NzA4YmZlIiwidCI6Ijc3NDEwMTk1LTE0ZTEtNGZiOC05MDRiLWFiMTg5MjAyMzY2NyIsImMiOjh9&amp;pageName=ReportSectiona329b3eafd86059a947b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Zimmermann, Klaus F.,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Karabulut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Mehmet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Huseyin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“Inter-country distancing,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coronavirus pandemic,”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43(6), June 2020, pp. 1484-1498.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Zimmermann, Klaus F.,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Karabulut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Mehmet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Huseyin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“Inter-country distancing,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coronavirus pandemic,”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43(6), June 2020, pp. 1484-1498.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Zimmermann, Klaus F.,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Karabulut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Mehmet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Huseyin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“Inter-country distancing,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coronavirus pandemic,”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43(6), June 2020, pp. 1484-1498.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  <p:pic>
        <p:nvPicPr>
          <p:cNvPr id="10" name="Picture 12" descr="wordmar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72751" y="6523695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304998" y="6487282"/>
            <a:ext cx="3967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Alan V.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Deardorff</a:t>
            </a:r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 -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  <a:endParaRPr lang="en-US" sz="1400" dirty="0">
              <a:solidFill>
                <a:srgbClr val="002F52"/>
              </a:solidFill>
              <a:latin typeface="Palatino Linotype" pitchFamily="16" charset="0"/>
              <a:ea typeface="Palatino Linotype" pitchFamily="16" charset="0"/>
              <a:cs typeface="Palatino Linotype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Ca</a:t>
            </a:r>
            <a:r>
              <a:rPr lang="en-US" dirty="0"/>
              <a:t>uses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Does trade cause new infections?</a:t>
            </a:r>
          </a:p>
          <a:p>
            <a:pPr lvl="1"/>
            <a:r>
              <a:rPr lang="en-US" sz="3200" dirty="0"/>
              <a:t>No.  These arise from mutations, often in animals and then spread to humans</a:t>
            </a:r>
          </a:p>
          <a:p>
            <a:r>
              <a:rPr lang="en-US" sz="3600" dirty="0"/>
              <a:t>Does trade spread infections?</a:t>
            </a:r>
          </a:p>
          <a:p>
            <a:pPr lvl="1"/>
            <a:r>
              <a:rPr lang="en-US" sz="3200" dirty="0"/>
              <a:t>Yes.  Trade requires movement of people across borders, carrying infections</a:t>
            </a:r>
          </a:p>
          <a:p>
            <a:pPr lvl="1"/>
            <a:r>
              <a:rPr lang="en-US" sz="3200" dirty="0"/>
              <a:t>The Black Death (bubonic plague) </a:t>
            </a:r>
          </a:p>
          <a:p>
            <a:pPr lvl="2"/>
            <a:r>
              <a:rPr lang="en-US" sz="3200" dirty="0"/>
              <a:t>“is believed to have been spread by both land and sea, originating in China and following the trade routes to Europe and the Middle East.”</a:t>
            </a:r>
          </a:p>
          <a:p>
            <a:pPr lvl="1"/>
            <a:r>
              <a:rPr lang="en-US" sz="3200" dirty="0"/>
              <a:t>The 1918 Spanish Flu:  but spread more by soldiers than by trade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78519-E35C-8B47-AF74-06D00C91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65"/>
            <a:ext cx="12192000" cy="6703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4227395"/>
            <a:ext cx="238298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UNICEF</a:t>
            </a:r>
          </a:p>
          <a:p>
            <a:r>
              <a:rPr lang="en-US" dirty="0"/>
              <a:t>Covid-19 Vaccine Market Dashboard</a:t>
            </a:r>
          </a:p>
          <a:p>
            <a:r>
              <a:rPr lang="en-US" dirty="0"/>
              <a:t>May 26,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77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Covid-19 Pandemic has had</a:t>
            </a:r>
          </a:p>
          <a:p>
            <a:pPr lvl="1"/>
            <a:r>
              <a:rPr lang="en-US" sz="3200" dirty="0"/>
              <a:t>Serious effects on global trade </a:t>
            </a:r>
          </a:p>
          <a:p>
            <a:pPr lvl="1"/>
            <a:r>
              <a:rPr lang="en-US" sz="3200" dirty="0"/>
              <a:t>Mostly adverse effects on international trade policies</a:t>
            </a:r>
          </a:p>
          <a:p>
            <a:r>
              <a:rPr lang="en-US" sz="3600" dirty="0"/>
              <a:t>How much of this will be permanent remains to be seen</a:t>
            </a:r>
          </a:p>
          <a:p>
            <a:pPr lvl="1"/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68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Ca</a:t>
            </a:r>
            <a:r>
              <a:rPr lang="en-US" dirty="0"/>
              <a:t>uses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Studies Relate Globalization and Spread of Pandemic</a:t>
            </a:r>
          </a:p>
          <a:p>
            <a:pPr lvl="1"/>
            <a:r>
              <a:rPr lang="en-US" sz="2800" dirty="0"/>
              <a:t>Zimmermann et al. find, across countries:</a:t>
            </a:r>
          </a:p>
          <a:p>
            <a:pPr lvl="2"/>
            <a:r>
              <a:rPr lang="en-US" sz="2800" dirty="0"/>
              <a:t>Infection rate rises with globalization</a:t>
            </a:r>
          </a:p>
          <a:p>
            <a:pPr lvl="2"/>
            <a:r>
              <a:rPr lang="en-US" sz="2800" dirty="0"/>
              <a:t>Transmission speed rises with globalization</a:t>
            </a:r>
          </a:p>
          <a:p>
            <a:pPr lvl="2"/>
            <a:r>
              <a:rPr lang="en-US" sz="2800" dirty="0"/>
              <a:t>Fatalities </a:t>
            </a:r>
            <a:r>
              <a:rPr lang="en-US" sz="2800" u="sng" dirty="0"/>
              <a:t>fall</a:t>
            </a:r>
            <a:r>
              <a:rPr lang="en-US" sz="2800" dirty="0"/>
              <a:t> with globalization</a:t>
            </a:r>
          </a:p>
          <a:p>
            <a:pPr lvl="3"/>
            <a:r>
              <a:rPr lang="en-US" sz="2200" dirty="0"/>
              <a:t>(but probably because globalization is correlated with higher incomes and thus better treatment)</a:t>
            </a:r>
            <a:endParaRPr lang="en-US" sz="2800" dirty="0"/>
          </a:p>
          <a:p>
            <a:pPr lvl="1"/>
            <a:r>
              <a:rPr lang="en-US" sz="2800" dirty="0" err="1"/>
              <a:t>Farzanegan</a:t>
            </a:r>
            <a:r>
              <a:rPr lang="en-US" sz="2800" dirty="0"/>
              <a:t> et al. report similarly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3D345-987D-C54E-A3BB-8ACE85A6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374650"/>
            <a:ext cx="8597900" cy="610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56337-7B26-DD49-BCE3-A7FA55810DE5}"/>
              </a:ext>
            </a:extLst>
          </p:cNvPr>
          <p:cNvSpPr txBox="1"/>
          <p:nvPr/>
        </p:nvSpPr>
        <p:spPr>
          <a:xfrm>
            <a:off x="70104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(Globalization)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CE6E9-5118-6E40-B2B7-2A8E5A1662F6}"/>
              </a:ext>
            </a:extLst>
          </p:cNvPr>
          <p:cNvSpPr txBox="1"/>
          <p:nvPr/>
        </p:nvSpPr>
        <p:spPr>
          <a:xfrm rot="16200000">
            <a:off x="691633" y="23680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Infection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6CF44-8944-014A-9DC7-F48E4E784E00}"/>
              </a:ext>
            </a:extLst>
          </p:cNvPr>
          <p:cNvSpPr txBox="1"/>
          <p:nvPr/>
        </p:nvSpPr>
        <p:spPr>
          <a:xfrm>
            <a:off x="0" y="6083554"/>
            <a:ext cx="4223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Zimmermann et al. (2020)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B6392-97E0-8E41-A40E-D73E3C405666}"/>
              </a:ext>
            </a:extLst>
          </p:cNvPr>
          <p:cNvSpPr/>
          <p:nvPr/>
        </p:nvSpPr>
        <p:spPr>
          <a:xfrm>
            <a:off x="2006276" y="312920"/>
            <a:ext cx="7947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800" dirty="0"/>
              <a:t>Infection rates rise with globalization</a:t>
            </a:r>
          </a:p>
        </p:txBody>
      </p:sp>
    </p:spTree>
    <p:extLst>
      <p:ext uri="{BB962C8B-B14F-4D97-AF65-F5344CB8AC3E}">
        <p14:creationId xmlns:p14="http://schemas.microsoft.com/office/powerpoint/2010/main" val="141317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56337-7B26-DD49-BCE3-A7FA55810DE5}"/>
              </a:ext>
            </a:extLst>
          </p:cNvPr>
          <p:cNvSpPr txBox="1"/>
          <p:nvPr/>
        </p:nvSpPr>
        <p:spPr>
          <a:xfrm>
            <a:off x="70104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(Globalization)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DD7FE-E795-5C43-BF8D-C0DD0055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374650"/>
            <a:ext cx="8597900" cy="610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8CE6E9-5118-6E40-B2B7-2A8E5A1662F6}"/>
              </a:ext>
            </a:extLst>
          </p:cNvPr>
          <p:cNvSpPr txBox="1"/>
          <p:nvPr/>
        </p:nvSpPr>
        <p:spPr>
          <a:xfrm rot="16200000">
            <a:off x="679966" y="23680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Transmission Speed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D8553-DDF3-F845-9431-EC44940B8E68}"/>
              </a:ext>
            </a:extLst>
          </p:cNvPr>
          <p:cNvSpPr txBox="1"/>
          <p:nvPr/>
        </p:nvSpPr>
        <p:spPr>
          <a:xfrm>
            <a:off x="68580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(Globalization)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A5409-A465-C745-A5E4-1745B759282C}"/>
              </a:ext>
            </a:extLst>
          </p:cNvPr>
          <p:cNvSpPr txBox="1"/>
          <p:nvPr/>
        </p:nvSpPr>
        <p:spPr>
          <a:xfrm>
            <a:off x="0" y="6083554"/>
            <a:ext cx="4223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Zimmermann et al. (2020)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6D845-C435-AC47-816C-11579B2DD7AA}"/>
              </a:ext>
            </a:extLst>
          </p:cNvPr>
          <p:cNvSpPr/>
          <p:nvPr/>
        </p:nvSpPr>
        <p:spPr>
          <a:xfrm>
            <a:off x="2006276" y="312920"/>
            <a:ext cx="7947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/>
              <a:t>Transmission speed rises with globalization</a:t>
            </a:r>
          </a:p>
        </p:txBody>
      </p:sp>
    </p:spTree>
    <p:extLst>
      <p:ext uri="{BB962C8B-B14F-4D97-AF65-F5344CB8AC3E}">
        <p14:creationId xmlns:p14="http://schemas.microsoft.com/office/powerpoint/2010/main" val="370832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56337-7B26-DD49-BCE3-A7FA55810DE5}"/>
              </a:ext>
            </a:extLst>
          </p:cNvPr>
          <p:cNvSpPr txBox="1"/>
          <p:nvPr/>
        </p:nvSpPr>
        <p:spPr>
          <a:xfrm>
            <a:off x="70104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(Globalization)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389B8-9752-B646-9C8D-94743E15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374650"/>
            <a:ext cx="8597900" cy="610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8CE6E9-5118-6E40-B2B7-2A8E5A1662F6}"/>
              </a:ext>
            </a:extLst>
          </p:cNvPr>
          <p:cNvSpPr txBox="1"/>
          <p:nvPr/>
        </p:nvSpPr>
        <p:spPr>
          <a:xfrm rot="16200000">
            <a:off x="679966" y="23680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Fatality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C9FB3-34A3-A840-82A0-403D7FB98B7B}"/>
              </a:ext>
            </a:extLst>
          </p:cNvPr>
          <p:cNvSpPr txBox="1"/>
          <p:nvPr/>
        </p:nvSpPr>
        <p:spPr>
          <a:xfrm>
            <a:off x="68580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(Globalization)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3A9F5-6E94-AB4B-A4AB-E49244D74FCD}"/>
              </a:ext>
            </a:extLst>
          </p:cNvPr>
          <p:cNvSpPr txBox="1"/>
          <p:nvPr/>
        </p:nvSpPr>
        <p:spPr>
          <a:xfrm>
            <a:off x="0" y="6083554"/>
            <a:ext cx="4223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Zimmermann et al. (2020)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05F1A-1B1A-9045-B4D6-1D7468ED9438}"/>
              </a:ext>
            </a:extLst>
          </p:cNvPr>
          <p:cNvSpPr/>
          <p:nvPr/>
        </p:nvSpPr>
        <p:spPr>
          <a:xfrm>
            <a:off x="2006276" y="312920"/>
            <a:ext cx="7947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/>
              <a:t>Fatalities </a:t>
            </a:r>
            <a:r>
              <a:rPr lang="en-US" sz="2800" u="sng" dirty="0"/>
              <a:t>fall</a:t>
            </a:r>
            <a:r>
              <a:rPr lang="en-US" sz="2800" dirty="0"/>
              <a:t> with globalization</a:t>
            </a:r>
          </a:p>
        </p:txBody>
      </p:sp>
    </p:spTree>
    <p:extLst>
      <p:ext uri="{BB962C8B-B14F-4D97-AF65-F5344CB8AC3E}">
        <p14:creationId xmlns:p14="http://schemas.microsoft.com/office/powerpoint/2010/main" val="175784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Ca</a:t>
            </a:r>
            <a:r>
              <a:rPr lang="en-US" dirty="0"/>
              <a:t>uses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Globalization and Spread of Pandemic</a:t>
            </a:r>
          </a:p>
          <a:p>
            <a:pPr lvl="1"/>
            <a:r>
              <a:rPr lang="en-US" sz="2800" dirty="0"/>
              <a:t>Note that globalization is not just trade</a:t>
            </a:r>
          </a:p>
          <a:p>
            <a:pPr lvl="1"/>
            <a:r>
              <a:rPr lang="en-US" sz="2800" dirty="0"/>
              <a:t>It includes</a:t>
            </a:r>
          </a:p>
          <a:p>
            <a:pPr lvl="2"/>
            <a:r>
              <a:rPr lang="en-US" sz="2800" dirty="0"/>
              <a:t>International trade and investment</a:t>
            </a:r>
          </a:p>
          <a:p>
            <a:pPr lvl="2"/>
            <a:r>
              <a:rPr lang="en-US" sz="2800" dirty="0"/>
              <a:t>International tourism</a:t>
            </a:r>
          </a:p>
          <a:p>
            <a:pPr lvl="2"/>
            <a:r>
              <a:rPr lang="en-US" sz="2800" dirty="0"/>
              <a:t>International students</a:t>
            </a:r>
          </a:p>
          <a:p>
            <a:pPr lvl="2"/>
            <a:r>
              <a:rPr lang="en-US" sz="2800" dirty="0"/>
              <a:t>Migration</a:t>
            </a:r>
          </a:p>
          <a:p>
            <a:pPr lvl="2"/>
            <a:r>
              <a:rPr lang="en-US" sz="2800" dirty="0"/>
              <a:t>International transportation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74" y="2469497"/>
            <a:ext cx="9867726" cy="1325563"/>
          </a:xfrm>
          <a:ln w="76200">
            <a:solidFill>
              <a:srgbClr val="0C4C88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600" dirty="0"/>
              <a:t>Effects on Trade</a:t>
            </a:r>
          </a:p>
        </p:txBody>
      </p:sp>
    </p:spTree>
    <p:extLst>
      <p:ext uri="{BB962C8B-B14F-4D97-AF65-F5344CB8AC3E}">
        <p14:creationId xmlns:p14="http://schemas.microsoft.com/office/powerpoint/2010/main" val="238401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on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on Trade</a:t>
            </a:r>
          </a:p>
          <a:p>
            <a:pPr lvl="1"/>
            <a:r>
              <a:rPr lang="en-US" sz="3200" dirty="0"/>
              <a:t>Trade plummets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Shipping declines</a:t>
            </a:r>
          </a:p>
          <a:p>
            <a:pPr lvl="1"/>
            <a:r>
              <a:rPr lang="en-US" sz="3200" dirty="0"/>
              <a:t>Supply chains disrupted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</a:t>
            </a:r>
          </a:p>
          <a:p>
            <a:pPr lvl="1"/>
            <a:r>
              <a:rPr lang="en-US" sz="2800" dirty="0"/>
              <a:t>Pandemic was expected to reduce world trade, and it did</a:t>
            </a:r>
          </a:p>
          <a:p>
            <a:pPr lvl="1"/>
            <a:r>
              <a:rPr lang="en-US" sz="2800" dirty="0"/>
              <a:t>US was typical; China, was not</a:t>
            </a:r>
          </a:p>
          <a:p>
            <a:pPr lvl="1"/>
            <a:r>
              <a:rPr lang="en-US" sz="2800" dirty="0"/>
              <a:t>Trade with China was crucial for dealing with pandemic</a:t>
            </a:r>
          </a:p>
          <a:p>
            <a:pPr lvl="1"/>
            <a:r>
              <a:rPr lang="en-US" sz="2800" dirty="0"/>
              <a:t>Trade in many products were affected</a:t>
            </a:r>
          </a:p>
          <a:p>
            <a:pPr lvl="1"/>
            <a:r>
              <a:rPr lang="en-US" sz="2800" dirty="0"/>
              <a:t>Global trade has now recovered</a:t>
            </a:r>
          </a:p>
        </p:txBody>
      </p:sp>
    </p:spTree>
    <p:extLst>
      <p:ext uri="{BB962C8B-B14F-4D97-AF65-F5344CB8AC3E}">
        <p14:creationId xmlns:p14="http://schemas.microsoft.com/office/powerpoint/2010/main" val="113987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727" y="864870"/>
            <a:ext cx="10223500" cy="1754326"/>
          </a:xfrm>
        </p:spPr>
        <p:txBody>
          <a:bodyPr>
            <a:noAutofit/>
          </a:bodyPr>
          <a:lstStyle/>
          <a:p>
            <a:r>
              <a:rPr lang="en-US" dirty="0"/>
              <a:t>International Trade </a:t>
            </a:r>
            <a:br>
              <a:rPr lang="en-US" dirty="0"/>
            </a:br>
            <a:r>
              <a:rPr lang="en-US" dirty="0"/>
              <a:t>and the Pandemic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Webinar on International Trade</a:t>
            </a:r>
          </a:p>
          <a:p>
            <a:pPr algn="ctr"/>
            <a:r>
              <a:rPr lang="en-US" sz="2400" i="0" dirty="0"/>
              <a:t>Bank of Canada &amp; LEO, University of Orleans</a:t>
            </a:r>
          </a:p>
          <a:p>
            <a:pPr algn="ctr"/>
            <a:r>
              <a:rPr lang="en-US" sz="2400" i="0" dirty="0"/>
              <a:t>May 27, 2021</a:t>
            </a:r>
          </a:p>
        </p:txBody>
      </p:sp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345154"/>
            <a:ext cx="148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Financial Times,</a:t>
            </a:r>
          </a:p>
          <a:p>
            <a:r>
              <a:rPr lang="en-US" dirty="0"/>
              <a:t>Jan 25,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8AB86-5DFB-594C-A433-FF783D0C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55" y="0"/>
            <a:ext cx="953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876003"/>
            <a:ext cx="22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  <a:p>
            <a:r>
              <a:rPr lang="en-US" dirty="0"/>
              <a:t>Oct 6,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3B5D1-13C9-8E46-B0F1-0C0EAA0E8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06" y="0"/>
            <a:ext cx="823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876003"/>
            <a:ext cx="22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  <a:p>
            <a:r>
              <a:rPr lang="en-US" dirty="0"/>
              <a:t>Mar 31,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BDF72-FB56-324A-934C-E0CB2527C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714" y="0"/>
            <a:ext cx="909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876003"/>
            <a:ext cx="22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  <a:p>
            <a:r>
              <a:rPr lang="en-US" dirty="0"/>
              <a:t>Mar 31,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11632-ECE3-074F-B1E6-6AE70397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1111250"/>
            <a:ext cx="5778500" cy="463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CE1AC6-182A-1B4F-8AA3-CE3A20F6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30" y="354610"/>
            <a:ext cx="7845054" cy="1059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77BC91-48CB-F94B-AFAC-6E7E4D305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648" y="2885539"/>
            <a:ext cx="1549400" cy="27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49128D-C00F-6F44-B991-140AAAD3C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850" y="2378776"/>
            <a:ext cx="1587500" cy="34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1A7EE-0C7F-CB4E-A40A-1DD886DBF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535" y="2612406"/>
            <a:ext cx="2438400" cy="27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169967-BDAF-5144-8F6A-1E967B3D5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6161" y="3360552"/>
            <a:ext cx="2374900" cy="27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3B296D-4890-E244-9621-9F6461091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6056" y="3117520"/>
            <a:ext cx="2070100" cy="266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6324E-FCA0-BD4F-AB01-F1970EEB5B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746" y="1888011"/>
            <a:ext cx="1409700" cy="27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198787-B351-C048-8C70-0787BEEE31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7193" y="2149269"/>
            <a:ext cx="1130300" cy="279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BD87C3-1881-B24D-8ED9-D1D4C10C1AEA}"/>
              </a:ext>
            </a:extLst>
          </p:cNvPr>
          <p:cNvSpPr txBox="1"/>
          <p:nvPr/>
        </p:nvSpPr>
        <p:spPr>
          <a:xfrm>
            <a:off x="5118265" y="1033154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Exports</a:t>
            </a:r>
          </a:p>
        </p:txBody>
      </p:sp>
    </p:spTree>
    <p:extLst>
      <p:ext uri="{BB962C8B-B14F-4D97-AF65-F5344CB8AC3E}">
        <p14:creationId xmlns:p14="http://schemas.microsoft.com/office/powerpoint/2010/main" val="360649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876003"/>
            <a:ext cx="22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  <a:p>
            <a:r>
              <a:rPr lang="en-US" dirty="0"/>
              <a:t>Mar 31,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5F120-4C2B-6146-BA54-9F6A15DE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1111250"/>
            <a:ext cx="5778500" cy="463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CE1AC6-182A-1B4F-8AA3-CE3A20F6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30" y="354610"/>
            <a:ext cx="7845054" cy="1059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8157E-CFF0-7343-B199-D7E531B51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272" y="3253675"/>
            <a:ext cx="15494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37FF4-D167-2042-B157-8BED0AC5D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4224" y="2723161"/>
            <a:ext cx="1587500" cy="34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5A88E1-A5D6-924E-906D-0C6EB3BFD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785" y="2410526"/>
            <a:ext cx="2438400" cy="27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4B71B9-371F-B94D-8246-D1C923357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8659" y="3467430"/>
            <a:ext cx="2374900" cy="27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B862A-5BC4-D24F-9F5A-61A5A1E92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4804" y="3746912"/>
            <a:ext cx="2070100" cy="26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E46D8-30B8-8445-8623-1D0C2E6962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6870" y="2125518"/>
            <a:ext cx="1409700" cy="27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5DAAB-AB22-214A-AA4A-7C657DF651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1567" y="1899887"/>
            <a:ext cx="1130300" cy="27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A10945-EB8E-7C4D-9CF0-94601985D31B}"/>
              </a:ext>
            </a:extLst>
          </p:cNvPr>
          <p:cNvSpPr txBox="1"/>
          <p:nvPr/>
        </p:nvSpPr>
        <p:spPr>
          <a:xfrm>
            <a:off x="5118265" y="1033154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174892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304800" y="51816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World Economic Forum</a:t>
            </a:r>
          </a:p>
          <a:p>
            <a:r>
              <a:rPr lang="en-US" dirty="0"/>
              <a:t>Nov 8,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0568BF-5C29-CE4B-B15D-1FC3291CA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419100"/>
            <a:ext cx="7493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74170" y="5799117"/>
            <a:ext cx="160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Wall Street Journal </a:t>
            </a:r>
          </a:p>
          <a:p>
            <a:r>
              <a:rPr lang="en-US" dirty="0"/>
              <a:t>Feb 26,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C5DDC-49C4-7E44-99F0-0E1245D7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29" y="0"/>
            <a:ext cx="815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74170" y="5799117"/>
            <a:ext cx="110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 May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2EBD6-1DF7-504C-800A-DF6E26A0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16" y="281636"/>
            <a:ext cx="9155875" cy="63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8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74170" y="5799117"/>
            <a:ext cx="110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 May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7A73D-A2BE-2B4F-80E8-A1BDD1735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446908"/>
            <a:ext cx="9820893" cy="59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2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74170" y="5799117"/>
            <a:ext cx="110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 May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85526-5711-224A-9DC8-B97DB257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570" y="629392"/>
            <a:ext cx="7370859" cy="5937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214B8-05C5-B34E-842E-D20434501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940" y="237920"/>
            <a:ext cx="7528956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Ov</a:t>
            </a:r>
            <a:r>
              <a:rPr lang="en-US" dirty="0"/>
              <a:t>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This workshop is (I was told)</a:t>
            </a:r>
          </a:p>
          <a:p>
            <a:pPr lvl="1"/>
            <a:r>
              <a:rPr lang="en-US" sz="3000" b="0" dirty="0"/>
              <a:t>“focused on but not restricted to the Impact of the Covid-19 Pandemic on International Trade”</a:t>
            </a:r>
            <a:endParaRPr lang="en-US" sz="3900" dirty="0"/>
          </a:p>
          <a:p>
            <a:r>
              <a:rPr lang="en-US" sz="3600" dirty="0"/>
              <a:t>Cases of the Pandemic</a:t>
            </a:r>
          </a:p>
          <a:p>
            <a:pPr lvl="1"/>
            <a:r>
              <a:rPr lang="en-US" sz="2800" dirty="0"/>
              <a:t>Started in China</a:t>
            </a:r>
          </a:p>
          <a:p>
            <a:pPr lvl="1"/>
            <a:r>
              <a:rPr lang="en-US" sz="2800" dirty="0"/>
              <a:t>Spread to the world in two (or three) waves, so far</a:t>
            </a:r>
          </a:p>
          <a:p>
            <a:pPr lvl="1"/>
            <a:r>
              <a:rPr lang="en-US" sz="2800" dirty="0"/>
              <a:t>Hit </a:t>
            </a:r>
          </a:p>
          <a:p>
            <a:pPr lvl="2"/>
            <a:r>
              <a:rPr lang="en-US" sz="2800" dirty="0"/>
              <a:t>The Americas and Europe especially hard</a:t>
            </a:r>
          </a:p>
          <a:p>
            <a:pPr lvl="2"/>
            <a:r>
              <a:rPr lang="en-US" sz="2800" dirty="0"/>
              <a:t>Later, developing countries, esp. India</a:t>
            </a:r>
          </a:p>
          <a:p>
            <a:pPr lvl="1"/>
            <a:r>
              <a:rPr lang="en-US" sz="2800" dirty="0"/>
              <a:t>Deaths surged early and then grew more slowly than cases as treatments improved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74170" y="5799117"/>
            <a:ext cx="110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 May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A7EC5-2165-B441-9C06-31F31332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52" y="463138"/>
            <a:ext cx="7471495" cy="6020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1672B-58C2-2D44-A120-BD54E511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4" y="123867"/>
            <a:ext cx="749333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6245600"/>
            <a:ext cx="22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115FA-A78F-0A4E-8BC5-0E53CF77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1200150"/>
            <a:ext cx="10198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7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5004" y="5829963"/>
            <a:ext cx="128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Evenett</a:t>
            </a:r>
            <a:r>
              <a:rPr lang="en-US" dirty="0"/>
              <a:t>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8A02A-D435-204B-8D99-4E9E0C89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18" y="252422"/>
            <a:ext cx="8965871" cy="63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7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Travel</a:t>
            </a:r>
            <a:endParaRPr lang="en-US" sz="6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FE6555-30F9-014E-B872-60E3B48E860B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65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Travel</a:t>
            </a:r>
          </a:p>
          <a:p>
            <a:pPr lvl="1"/>
            <a:r>
              <a:rPr lang="en-US" sz="2800" dirty="0"/>
              <a:t>Fell drastically and has only partially recovered</a:t>
            </a:r>
          </a:p>
          <a:p>
            <a:pPr lvl="1"/>
            <a:r>
              <a:rPr lang="en-US" sz="2800" dirty="0"/>
              <a:t>Symptoms</a:t>
            </a:r>
          </a:p>
          <a:p>
            <a:pPr lvl="2"/>
            <a:r>
              <a:rPr lang="en-US" sz="2800" dirty="0"/>
              <a:t>Passengers </a:t>
            </a:r>
          </a:p>
          <a:p>
            <a:pPr lvl="2"/>
            <a:r>
              <a:rPr lang="en-US" sz="2800" dirty="0"/>
              <a:t>Airline stock prices</a:t>
            </a:r>
          </a:p>
          <a:p>
            <a:pPr lvl="1"/>
            <a:r>
              <a:rPr lang="en-US" sz="2800" dirty="0"/>
              <a:t>Reasons:  </a:t>
            </a:r>
          </a:p>
          <a:p>
            <a:pPr lvl="2"/>
            <a:r>
              <a:rPr lang="en-US" sz="2800" dirty="0"/>
              <a:t>Travel restrictions and border closures</a:t>
            </a:r>
          </a:p>
          <a:p>
            <a:pPr lvl="2"/>
            <a:r>
              <a:rPr lang="en-US" sz="2800" dirty="0"/>
              <a:t>Delays at border</a:t>
            </a:r>
          </a:p>
          <a:p>
            <a:pPr lvl="1"/>
            <a:endParaRPr lang="en-US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178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6187726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6575-C3A7-7E41-8BC1-3464554A3A85}"/>
              </a:ext>
            </a:extLst>
          </p:cNvPr>
          <p:cNvSpPr txBox="1"/>
          <p:nvPr/>
        </p:nvSpPr>
        <p:spPr>
          <a:xfrm>
            <a:off x="838200" y="35269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Daily number of passengers screened at TSA checkpoints in the United States from March 2019 to December 2020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B8D1A-FA99-8349-AB63-22ECBD5E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143000"/>
            <a:ext cx="8940800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6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9DE32-9746-3440-A82B-A46F5B95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38200"/>
            <a:ext cx="9093200" cy="560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B6575-C3A7-7E41-8BC1-3464554A3A85}"/>
              </a:ext>
            </a:extLst>
          </p:cNvPr>
          <p:cNvSpPr txBox="1"/>
          <p:nvPr/>
        </p:nvSpPr>
        <p:spPr>
          <a:xfrm>
            <a:off x="838200" y="35269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Year-on-year revenue-passenger kilometer (RPK) change on international routes from January to November 2020, by region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5830F-9E5F-C446-A1C6-935A1001FFD7}"/>
              </a:ext>
            </a:extLst>
          </p:cNvPr>
          <p:cNvSpPr txBox="1"/>
          <p:nvPr/>
        </p:nvSpPr>
        <p:spPr>
          <a:xfrm>
            <a:off x="0" y="6187726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</p:spTree>
    <p:extLst>
      <p:ext uri="{BB962C8B-B14F-4D97-AF65-F5344CB8AC3E}">
        <p14:creationId xmlns:p14="http://schemas.microsoft.com/office/powerpoint/2010/main" val="2522954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14299" y="6369688"/>
            <a:ext cx="558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flightrader24, May 25,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9A022-58ED-D34F-A548-643B63DE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281"/>
            <a:ext cx="12192000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2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26175" y="6072805"/>
            <a:ext cx="12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FT 5/14/21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53C5F-2475-984F-BE40-8D48E8E2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23" y="0"/>
            <a:ext cx="9894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26175" y="6072805"/>
            <a:ext cx="12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FT 5/14/21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C7CAC-4AE2-B848-8193-E6375111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508000"/>
            <a:ext cx="99187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DCA16-9864-3A4C-8376-8B1D0FC9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946150"/>
            <a:ext cx="9118600" cy="496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E97DC-2FC3-7E43-BF18-7DF70CCBE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25908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1D7BD5-FF6F-504F-97BE-3CF6E8218C50}"/>
              </a:ext>
            </a:extLst>
          </p:cNvPr>
          <p:cNvSpPr txBox="1"/>
          <p:nvPr/>
        </p:nvSpPr>
        <p:spPr>
          <a:xfrm>
            <a:off x="1224381" y="5817337"/>
            <a:ext cx="776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WHO Coronavirus Disease (COVIC-19) Dashboard as of May 24,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BFBC0-102A-5841-BCC9-7B695E9EDC9B}"/>
              </a:ext>
            </a:extLst>
          </p:cNvPr>
          <p:cNvSpPr txBox="1"/>
          <p:nvPr/>
        </p:nvSpPr>
        <p:spPr>
          <a:xfrm>
            <a:off x="3657600" y="457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Cases</a:t>
            </a:r>
          </a:p>
          <a:p>
            <a:pPr algn="ctr"/>
            <a:r>
              <a:rPr lang="en-US" sz="2400" dirty="0"/>
              <a:t>Daily Confirmed Cases</a:t>
            </a:r>
          </a:p>
        </p:txBody>
      </p:sp>
    </p:spTree>
    <p:extLst>
      <p:ext uri="{BB962C8B-B14F-4D97-AF65-F5344CB8AC3E}">
        <p14:creationId xmlns:p14="http://schemas.microsoft.com/office/powerpoint/2010/main" val="730196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4C2BE-3B1C-D44A-B044-12631F18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336550"/>
            <a:ext cx="10502900" cy="618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42FEB-B791-4D4F-9E32-1A523BF4B265}"/>
              </a:ext>
            </a:extLst>
          </p:cNvPr>
          <p:cNvSpPr txBox="1"/>
          <p:nvPr/>
        </p:nvSpPr>
        <p:spPr>
          <a:xfrm>
            <a:off x="0" y="5864506"/>
            <a:ext cx="105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</a:t>
            </a:r>
          </a:p>
        </p:txBody>
      </p:sp>
    </p:spTree>
    <p:extLst>
      <p:ext uri="{BB962C8B-B14F-4D97-AF65-F5344CB8AC3E}">
        <p14:creationId xmlns:p14="http://schemas.microsoft.com/office/powerpoint/2010/main" val="606544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69FF-E5FB-9140-8B73-439F4F011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882650"/>
            <a:ext cx="9321800" cy="509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5B9B9-FBA2-2D45-B112-09A85A7482A4}"/>
              </a:ext>
            </a:extLst>
          </p:cNvPr>
          <p:cNvSpPr txBox="1"/>
          <p:nvPr/>
        </p:nvSpPr>
        <p:spPr>
          <a:xfrm>
            <a:off x="3914503" y="35269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Airline Stock Prices</a:t>
            </a:r>
          </a:p>
        </p:txBody>
      </p:sp>
    </p:spTree>
    <p:extLst>
      <p:ext uri="{BB962C8B-B14F-4D97-AF65-F5344CB8AC3E}">
        <p14:creationId xmlns:p14="http://schemas.microsoft.com/office/powerpoint/2010/main" val="3286762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7E3C7-65ED-2142-A4C9-163BA9090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8" y="0"/>
            <a:ext cx="112737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9FEFE-B0EA-1A4A-AF65-5CA9105582D1}"/>
              </a:ext>
            </a:extLst>
          </p:cNvPr>
          <p:cNvSpPr txBox="1"/>
          <p:nvPr/>
        </p:nvSpPr>
        <p:spPr>
          <a:xfrm>
            <a:off x="352696" y="0"/>
            <a:ext cx="97971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International travel controls during the COVID-19 pandemic, Mar 1, 2020</a:t>
            </a:r>
          </a:p>
        </p:txBody>
      </p:sp>
    </p:spTree>
    <p:extLst>
      <p:ext uri="{BB962C8B-B14F-4D97-AF65-F5344CB8AC3E}">
        <p14:creationId xmlns:p14="http://schemas.microsoft.com/office/powerpoint/2010/main" val="1778015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4B760-5777-5D46-B6C4-AC8E574F2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8" y="0"/>
            <a:ext cx="112737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A22640-B97A-C747-9494-343E02E5D3CE}"/>
              </a:ext>
            </a:extLst>
          </p:cNvPr>
          <p:cNvSpPr txBox="1"/>
          <p:nvPr/>
        </p:nvSpPr>
        <p:spPr>
          <a:xfrm>
            <a:off x="352696" y="0"/>
            <a:ext cx="97971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International travel controls during the COVID-19 pandemic, May 1, 2020</a:t>
            </a:r>
          </a:p>
        </p:txBody>
      </p:sp>
    </p:spTree>
    <p:extLst>
      <p:ext uri="{BB962C8B-B14F-4D97-AF65-F5344CB8AC3E}">
        <p14:creationId xmlns:p14="http://schemas.microsoft.com/office/powerpoint/2010/main" val="483463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EF05-CAF9-0245-8B4C-9EF32239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41" y="0"/>
            <a:ext cx="1125191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0AE-8041-234D-B948-A39CA22FAE3B}"/>
              </a:ext>
            </a:extLst>
          </p:cNvPr>
          <p:cNvSpPr txBox="1"/>
          <p:nvPr/>
        </p:nvSpPr>
        <p:spPr>
          <a:xfrm>
            <a:off x="352696" y="0"/>
            <a:ext cx="97971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International travel controls during the COVID-19 pandemic, Oct 1, 2020</a:t>
            </a:r>
          </a:p>
        </p:txBody>
      </p:sp>
    </p:spTree>
    <p:extLst>
      <p:ext uri="{BB962C8B-B14F-4D97-AF65-F5344CB8AC3E}">
        <p14:creationId xmlns:p14="http://schemas.microsoft.com/office/powerpoint/2010/main" val="1254567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851C6-A3C4-6144-AAD8-83254DB55F55}"/>
              </a:ext>
            </a:extLst>
          </p:cNvPr>
          <p:cNvSpPr txBox="1"/>
          <p:nvPr/>
        </p:nvSpPr>
        <p:spPr>
          <a:xfrm>
            <a:off x="352696" y="0"/>
            <a:ext cx="97971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International travel controls during the COVID-19 pandemic, May 15,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FD41D-F6A3-6445-9430-99BC9C02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12" y="894731"/>
            <a:ext cx="9298379" cy="54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0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Shipping</a:t>
            </a:r>
            <a:endParaRPr lang="en-US" sz="6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EAE8DE-1F96-314B-83CA-A23C5727A589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44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Shipping by Sea</a:t>
            </a:r>
          </a:p>
          <a:p>
            <a:pPr lvl="1"/>
            <a:r>
              <a:rPr lang="en-US" sz="3200" dirty="0"/>
              <a:t>Drop in trade reduced demand at first</a:t>
            </a:r>
          </a:p>
          <a:p>
            <a:pPr lvl="2"/>
            <a:r>
              <a:rPr lang="en-US" sz="3200" dirty="0"/>
              <a:t>Then increased demand for restocking</a:t>
            </a:r>
          </a:p>
          <a:p>
            <a:pPr lvl="1"/>
            <a:r>
              <a:rPr lang="en-US" sz="3200" dirty="0"/>
              <a:t>Pandemic added restrictions</a:t>
            </a:r>
          </a:p>
          <a:p>
            <a:pPr lvl="2"/>
            <a:r>
              <a:rPr lang="en-US" sz="3200" dirty="0"/>
              <a:t>At ports</a:t>
            </a:r>
          </a:p>
          <a:p>
            <a:pPr lvl="2"/>
            <a:r>
              <a:rPr lang="en-US" sz="3200" dirty="0"/>
              <a:t>For crews</a:t>
            </a:r>
          </a:p>
          <a:p>
            <a:pPr lvl="1"/>
            <a:r>
              <a:rPr lang="en-US" sz="3200" dirty="0"/>
              <a:t>Shipping rates rose</a:t>
            </a:r>
          </a:p>
        </p:txBody>
      </p:sp>
    </p:spTree>
    <p:extLst>
      <p:ext uri="{BB962C8B-B14F-4D97-AF65-F5344CB8AC3E}">
        <p14:creationId xmlns:p14="http://schemas.microsoft.com/office/powerpoint/2010/main" val="350642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F71E5-7D97-994E-9550-6D9502B6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68" y="0"/>
            <a:ext cx="98242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D30AA-CBEA-434A-BA57-FF8621E0A357}"/>
              </a:ext>
            </a:extLst>
          </p:cNvPr>
          <p:cNvSpPr txBox="1"/>
          <p:nvPr/>
        </p:nvSpPr>
        <p:spPr>
          <a:xfrm>
            <a:off x="0" y="5795058"/>
            <a:ext cx="105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</a:t>
            </a:r>
          </a:p>
        </p:txBody>
      </p:sp>
    </p:spTree>
    <p:extLst>
      <p:ext uri="{BB962C8B-B14F-4D97-AF65-F5344CB8AC3E}">
        <p14:creationId xmlns:p14="http://schemas.microsoft.com/office/powerpoint/2010/main" val="505142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068156"/>
            <a:ext cx="1136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Telford &amp; </a:t>
            </a:r>
            <a:r>
              <a:rPr lang="en-US" dirty="0" err="1"/>
              <a:t>Bogage</a:t>
            </a:r>
            <a:r>
              <a:rPr lang="en-US" dirty="0"/>
              <a:t>, Apr 9,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177BF-7EC8-EB43-A4FB-C037E15B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83" y="0"/>
            <a:ext cx="1028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30B89-62D9-0C47-9B98-38EFDF9B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5908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AA335-5BEE-8C42-B1E3-C822E8C5A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946150"/>
            <a:ext cx="9118600" cy="496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BB7185-F1C6-8D4E-B0F2-ACEA2E934036}"/>
              </a:ext>
            </a:extLst>
          </p:cNvPr>
          <p:cNvSpPr txBox="1"/>
          <p:nvPr/>
        </p:nvSpPr>
        <p:spPr>
          <a:xfrm>
            <a:off x="3657600" y="457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Deaths</a:t>
            </a:r>
          </a:p>
          <a:p>
            <a:pPr algn="ctr"/>
            <a:r>
              <a:rPr lang="en-US" sz="2400" dirty="0"/>
              <a:t>Daily Deaths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5ABF0-1456-914D-A17F-51C8CB19FB39}"/>
              </a:ext>
            </a:extLst>
          </p:cNvPr>
          <p:cNvSpPr txBox="1"/>
          <p:nvPr/>
        </p:nvSpPr>
        <p:spPr>
          <a:xfrm>
            <a:off x="1224381" y="5817337"/>
            <a:ext cx="776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WHO Coronavirus Disease (COVIC-19) Dashboard as of Apr 26, 2021</a:t>
            </a:r>
          </a:p>
        </p:txBody>
      </p:sp>
    </p:spTree>
    <p:extLst>
      <p:ext uri="{BB962C8B-B14F-4D97-AF65-F5344CB8AC3E}">
        <p14:creationId xmlns:p14="http://schemas.microsoft.com/office/powerpoint/2010/main" val="3474532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Shipping by Air</a:t>
            </a:r>
          </a:p>
          <a:p>
            <a:pPr lvl="1"/>
            <a:r>
              <a:rPr lang="en-US" sz="3200" dirty="0"/>
              <a:t>This too was hurt, as fewer passenger flights also carried less cargo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724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539432" y="6488668"/>
            <a:ext cx="40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20312-2B4A-0446-96A0-ED1E9F05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06450"/>
            <a:ext cx="11531600" cy="5245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D17DB3-AE18-6447-8BA4-7C00A2A85388}"/>
              </a:ext>
            </a:extLst>
          </p:cNvPr>
          <p:cNvSpPr/>
          <p:nvPr/>
        </p:nvSpPr>
        <p:spPr>
          <a:xfrm>
            <a:off x="1053297" y="1944548"/>
            <a:ext cx="1273214" cy="3819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539432" y="6381790"/>
            <a:ext cx="40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AJOT May 17,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6F148E-49AB-4142-92B6-CB4B18FE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08" y="793925"/>
            <a:ext cx="9820893" cy="5563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C0E3B-B78C-1C4F-A189-C563E9DEE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73" y="294821"/>
            <a:ext cx="85344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7F440-552E-AC4B-8556-C024752CE05D}"/>
              </a:ext>
            </a:extLst>
          </p:cNvPr>
          <p:cNvSpPr txBox="1"/>
          <p:nvPr/>
        </p:nvSpPr>
        <p:spPr>
          <a:xfrm>
            <a:off x="261255" y="700644"/>
            <a:ext cx="98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Year-on-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2-Year</a:t>
            </a:r>
          </a:p>
        </p:txBody>
      </p:sp>
    </p:spTree>
    <p:extLst>
      <p:ext uri="{BB962C8B-B14F-4D97-AF65-F5344CB8AC3E}">
        <p14:creationId xmlns:p14="http://schemas.microsoft.com/office/powerpoint/2010/main" val="2872185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628302"/>
            <a:ext cx="90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  <a:p>
            <a:r>
              <a:rPr lang="en-US" dirty="0"/>
              <a:t>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730B8-B1C7-F147-B699-EE395805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04" y="486136"/>
            <a:ext cx="10543592" cy="63718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51D943-65DF-2342-8484-476498F8928B}"/>
              </a:ext>
            </a:extLst>
          </p:cNvPr>
          <p:cNvSpPr/>
          <p:nvPr/>
        </p:nvSpPr>
        <p:spPr>
          <a:xfrm>
            <a:off x="3914172" y="823733"/>
            <a:ext cx="7417443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688189-589D-E148-B627-A9E8271A938F}"/>
              </a:ext>
            </a:extLst>
          </p:cNvPr>
          <p:cNvSpPr/>
          <p:nvPr/>
        </p:nvSpPr>
        <p:spPr>
          <a:xfrm>
            <a:off x="1759352" y="4481332"/>
            <a:ext cx="2361236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Supply Chains</a:t>
            </a:r>
            <a:endParaRPr lang="en-US" sz="6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D088E2-D926-9D4E-8F91-B111CA810D1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6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Supply Chains</a:t>
            </a:r>
          </a:p>
          <a:p>
            <a:pPr lvl="1"/>
            <a:r>
              <a:rPr lang="en-US" sz="3200" dirty="0"/>
              <a:t>Globalization has created long and complex international supply chains</a:t>
            </a:r>
          </a:p>
          <a:p>
            <a:pPr lvl="1"/>
            <a:r>
              <a:rPr lang="en-US" sz="3200" dirty="0"/>
              <a:t>These are vulnerable to the shocks of the pandemic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533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Ov</a:t>
            </a:r>
            <a:r>
              <a:rPr lang="en-US" dirty="0"/>
              <a:t>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Policy Responses</a:t>
            </a:r>
          </a:p>
          <a:p>
            <a:pPr lvl="1"/>
            <a:r>
              <a:rPr lang="en-US" sz="3200" dirty="0"/>
              <a:t>Included both </a:t>
            </a:r>
          </a:p>
          <a:p>
            <a:pPr lvl="2"/>
            <a:r>
              <a:rPr lang="en-US" sz="3200" dirty="0"/>
              <a:t>Import facilitation, and </a:t>
            </a:r>
          </a:p>
          <a:p>
            <a:pPr lvl="2"/>
            <a:r>
              <a:rPr lang="en-US" sz="3200" dirty="0"/>
              <a:t>Export restriction</a:t>
            </a:r>
          </a:p>
          <a:p>
            <a:pPr lvl="1"/>
            <a:r>
              <a:rPr lang="en-US" sz="3200" dirty="0"/>
              <a:t>Both highest for medical and high for food</a:t>
            </a:r>
          </a:p>
          <a:p>
            <a:pPr lvl="1"/>
            <a:r>
              <a:rPr lang="en-US" sz="3200" dirty="0"/>
              <a:t>Facilitation was somewhat more common than restriction</a:t>
            </a:r>
          </a:p>
          <a:p>
            <a:pPr lvl="1"/>
            <a:r>
              <a:rPr lang="en-US" sz="3200" dirty="0"/>
              <a:t>Both began before cases surged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77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4" y="5760226"/>
            <a:ext cx="5798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</a:t>
            </a:r>
          </a:p>
        </p:txBody>
      </p:sp>
    </p:spTree>
    <p:extLst>
      <p:ext uri="{BB962C8B-B14F-4D97-AF65-F5344CB8AC3E}">
        <p14:creationId xmlns:p14="http://schemas.microsoft.com/office/powerpoint/2010/main" val="3404747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2196655" y="6488668"/>
            <a:ext cx="486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Economist </a:t>
            </a:r>
            <a:r>
              <a:rPr lang="en-US" dirty="0"/>
              <a:t>Feb 15,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322F1-F3FC-474E-8FC3-CC4B4755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69" y="1473200"/>
            <a:ext cx="4025900" cy="391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90C28-C4DF-924C-B002-4C7CA2669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26" y="1567218"/>
            <a:ext cx="4025900" cy="3932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EEAFF6-30E7-5648-B426-D19DDB126DD0}"/>
              </a:ext>
            </a:extLst>
          </p:cNvPr>
          <p:cNvSpPr txBox="1"/>
          <p:nvPr/>
        </p:nvSpPr>
        <p:spPr>
          <a:xfrm>
            <a:off x="532261" y="450376"/>
            <a:ext cx="61141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The new coronavirus could have a lasting impact on global supply chains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ADE3C-D333-D041-980B-752B1A9A25DC}"/>
              </a:ext>
            </a:extLst>
          </p:cNvPr>
          <p:cNvSpPr txBox="1"/>
          <p:nvPr/>
        </p:nvSpPr>
        <p:spPr>
          <a:xfrm>
            <a:off x="609600" y="5410200"/>
            <a:ext cx="906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What sectors are most vulnerable?  </a:t>
            </a:r>
          </a:p>
          <a:p>
            <a:pPr fontAlgn="base"/>
            <a:r>
              <a:rPr lang="en-US" sz="2800" dirty="0"/>
              <a:t>Those with small inventories and few alternative sources.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35A3C-EDF5-A540-A6A3-1266D605A6D5}"/>
              </a:ext>
            </a:extLst>
          </p:cNvPr>
          <p:cNvSpPr txBox="1"/>
          <p:nvPr/>
        </p:nvSpPr>
        <p:spPr>
          <a:xfrm>
            <a:off x="400050" y="2100263"/>
            <a:ext cx="10144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2021 Chip Shortage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91CB1-B1AB-1B49-82D9-57F6DF54B4FC}"/>
              </a:ext>
            </a:extLst>
          </p:cNvPr>
          <p:cNvCxnSpPr>
            <a:cxnSpLocks/>
          </p:cNvCxnSpPr>
          <p:nvPr/>
        </p:nvCxnSpPr>
        <p:spPr>
          <a:xfrm>
            <a:off x="1426234" y="2570672"/>
            <a:ext cx="1880558" cy="1506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3E75B1-89DF-2745-8C6B-E78E5309A00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414463" y="2561928"/>
            <a:ext cx="3105779" cy="122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Other Supply Chain Vulnerabilities</a:t>
            </a:r>
          </a:p>
          <a:p>
            <a:pPr lvl="1"/>
            <a:r>
              <a:rPr lang="en-US" sz="3600" dirty="0"/>
              <a:t>Brexit</a:t>
            </a:r>
          </a:p>
          <a:p>
            <a:pPr lvl="1"/>
            <a:r>
              <a:rPr lang="en-US" sz="3600" dirty="0"/>
              <a:t>Texas storm and freeze</a:t>
            </a:r>
          </a:p>
          <a:p>
            <a:pPr lvl="1"/>
            <a:r>
              <a:rPr lang="en-US" sz="3600" dirty="0"/>
              <a:t>Suez blockage</a:t>
            </a:r>
          </a:p>
          <a:p>
            <a:pPr lvl="1"/>
            <a:r>
              <a:rPr lang="en-US" sz="3600" dirty="0"/>
              <a:t>Ban on imports from </a:t>
            </a:r>
            <a:r>
              <a:rPr lang="en-US" sz="3200" dirty="0"/>
              <a:t>Xinjiang, China</a:t>
            </a:r>
          </a:p>
          <a:p>
            <a:pPr lvl="1"/>
            <a:r>
              <a:rPr lang="en-US" sz="3200" dirty="0"/>
              <a:t>Chip shortage</a:t>
            </a:r>
          </a:p>
        </p:txBody>
      </p:sp>
    </p:spTree>
    <p:extLst>
      <p:ext uri="{BB962C8B-B14F-4D97-AF65-F5344CB8AC3E}">
        <p14:creationId xmlns:p14="http://schemas.microsoft.com/office/powerpoint/2010/main" val="1138236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74" y="2469497"/>
            <a:ext cx="9867726" cy="1325563"/>
          </a:xfrm>
          <a:ln w="76200">
            <a:solidFill>
              <a:srgbClr val="0C4C88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dirty="0"/>
              <a:t>Effects on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20641611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479025" y="6488668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Hoekman et al.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5C527-BF11-0A4A-AC56-AA0FF223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073150"/>
            <a:ext cx="9029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94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EB7C6-17D2-7944-93E8-4C362F89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58" y="0"/>
            <a:ext cx="6653284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6F1012-ABEA-E84D-92BE-E463B24EFCE7}"/>
              </a:ext>
            </a:extLst>
          </p:cNvPr>
          <p:cNvSpPr/>
          <p:nvPr/>
        </p:nvSpPr>
        <p:spPr>
          <a:xfrm>
            <a:off x="8128000" y="3822700"/>
            <a:ext cx="1168400" cy="1143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EA420AE-EBC6-6745-A150-7CD758F1AC2B}"/>
              </a:ext>
            </a:extLst>
          </p:cNvPr>
          <p:cNvSpPr/>
          <p:nvPr/>
        </p:nvSpPr>
        <p:spPr>
          <a:xfrm>
            <a:off x="9842500" y="2870200"/>
            <a:ext cx="2108200" cy="1447800"/>
          </a:xfrm>
          <a:prstGeom prst="wedgeRoundRectCallout">
            <a:avLst>
              <a:gd name="adj1" fmla="val -77490"/>
              <a:gd name="adj2" fmla="val 35307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Countries with </a:t>
            </a:r>
            <a:r>
              <a:rPr lang="en-US" u="sng" dirty="0"/>
              <a:t>only</a:t>
            </a:r>
            <a:r>
              <a:rPr lang="en-US" dirty="0"/>
              <a:t> import facilitation, extending beyond 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83ECB-8AE7-DB40-8196-79118FFDFF67}"/>
              </a:ext>
            </a:extLst>
          </p:cNvPr>
          <p:cNvSpPr txBox="1"/>
          <p:nvPr/>
        </p:nvSpPr>
        <p:spPr>
          <a:xfrm>
            <a:off x="2731624" y="127321"/>
            <a:ext cx="57757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Trade Policy Responses:  Who did what for how long?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F331D0-A5B5-1742-B931-77D85B2A6ECE}"/>
              </a:ext>
            </a:extLst>
          </p:cNvPr>
          <p:cNvSpPr/>
          <p:nvPr/>
        </p:nvSpPr>
        <p:spPr>
          <a:xfrm>
            <a:off x="3378200" y="228600"/>
            <a:ext cx="11684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C430DBB-24D8-AD4C-9B6B-09B47F23D040}"/>
              </a:ext>
            </a:extLst>
          </p:cNvPr>
          <p:cNvSpPr/>
          <p:nvPr/>
        </p:nvSpPr>
        <p:spPr>
          <a:xfrm>
            <a:off x="647700" y="241300"/>
            <a:ext cx="2108200" cy="1447800"/>
          </a:xfrm>
          <a:prstGeom prst="wedgeRoundRectCallout">
            <a:avLst>
              <a:gd name="adj1" fmla="val 79137"/>
              <a:gd name="adj2" fmla="val -190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Countries with </a:t>
            </a:r>
            <a:r>
              <a:rPr lang="en-US" u="sng" dirty="0"/>
              <a:t>only</a:t>
            </a:r>
            <a:r>
              <a:rPr lang="en-US" dirty="0"/>
              <a:t> export restriction, extending beyond 2020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AABFE2-D9D5-2D45-BF5C-13EFD3F3164F}"/>
              </a:ext>
            </a:extLst>
          </p:cNvPr>
          <p:cNvSpPr/>
          <p:nvPr/>
        </p:nvSpPr>
        <p:spPr>
          <a:xfrm>
            <a:off x="8153400" y="203200"/>
            <a:ext cx="1168400" cy="1143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AD4055D-E614-244A-B8D1-80ED3D5AC080}"/>
              </a:ext>
            </a:extLst>
          </p:cNvPr>
          <p:cNvSpPr/>
          <p:nvPr/>
        </p:nvSpPr>
        <p:spPr>
          <a:xfrm>
            <a:off x="9842500" y="190500"/>
            <a:ext cx="2095500" cy="1689100"/>
          </a:xfrm>
          <a:prstGeom prst="wedgeRoundRectCallout">
            <a:avLst>
              <a:gd name="adj1" fmla="val -70312"/>
              <a:gd name="adj2" fmla="val -18953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Countries with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both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import facilitation and export restriction, extending beyond 2020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539546-54F5-F143-BA17-2533DD465CF0}"/>
              </a:ext>
            </a:extLst>
          </p:cNvPr>
          <p:cNvSpPr/>
          <p:nvPr/>
        </p:nvSpPr>
        <p:spPr>
          <a:xfrm>
            <a:off x="971898" y="1690597"/>
            <a:ext cx="1443545" cy="3991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F2470-C0B6-6F4B-885E-3B4C2DD13DC4}"/>
              </a:ext>
            </a:extLst>
          </p:cNvPr>
          <p:cNvSpPr txBox="1"/>
          <p:nvPr/>
        </p:nvSpPr>
        <p:spPr>
          <a:xfrm>
            <a:off x="1206822" y="1708118"/>
            <a:ext cx="97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Inc. Italy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888C3EB-6B93-DD48-97B1-5A0A580E509B}"/>
              </a:ext>
            </a:extLst>
          </p:cNvPr>
          <p:cNvSpPr/>
          <p:nvPr/>
        </p:nvSpPr>
        <p:spPr>
          <a:xfrm>
            <a:off x="10185657" y="4312059"/>
            <a:ext cx="1443545" cy="39918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90A87-BB8F-984E-B986-110BD40D9A92}"/>
              </a:ext>
            </a:extLst>
          </p:cNvPr>
          <p:cNvSpPr txBox="1"/>
          <p:nvPr/>
        </p:nvSpPr>
        <p:spPr>
          <a:xfrm>
            <a:off x="10274623" y="4320689"/>
            <a:ext cx="15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Inc. Canada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9D9FBD6-9510-5A43-A0BB-EAA331E882E7}"/>
              </a:ext>
            </a:extLst>
          </p:cNvPr>
          <p:cNvSpPr/>
          <p:nvPr/>
        </p:nvSpPr>
        <p:spPr>
          <a:xfrm>
            <a:off x="10131229" y="1886538"/>
            <a:ext cx="1443545" cy="39918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B388E8-6E1B-F344-8DC1-B6B246963ABF}"/>
              </a:ext>
            </a:extLst>
          </p:cNvPr>
          <p:cNvSpPr txBox="1"/>
          <p:nvPr/>
        </p:nvSpPr>
        <p:spPr>
          <a:xfrm>
            <a:off x="10300899" y="1914196"/>
            <a:ext cx="106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Inc. India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05E1D84-7738-3D4B-BF7C-7FF8A7315DC8}"/>
              </a:ext>
            </a:extLst>
          </p:cNvPr>
          <p:cNvSpPr/>
          <p:nvPr/>
        </p:nvSpPr>
        <p:spPr>
          <a:xfrm>
            <a:off x="6792686" y="1077685"/>
            <a:ext cx="718458" cy="533400"/>
          </a:xfrm>
          <a:prstGeom prst="wedgeRoundRectCallout">
            <a:avLst>
              <a:gd name="adj1" fmla="val 212500"/>
              <a:gd name="adj2" fmla="val -5790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USA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A43562F3-F632-0944-AE28-247CCBAEB116}"/>
              </a:ext>
            </a:extLst>
          </p:cNvPr>
          <p:cNvSpPr/>
          <p:nvPr/>
        </p:nvSpPr>
        <p:spPr>
          <a:xfrm>
            <a:off x="8850084" y="2264228"/>
            <a:ext cx="849087" cy="533400"/>
          </a:xfrm>
          <a:prstGeom prst="wedgeRoundRectCallout">
            <a:avLst>
              <a:gd name="adj1" fmla="val -42628"/>
              <a:gd name="adj2" fmla="val -18443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41158D82-8C8D-8742-A40D-C8DA0E46890F}"/>
              </a:ext>
            </a:extLst>
          </p:cNvPr>
          <p:cNvSpPr/>
          <p:nvPr/>
        </p:nvSpPr>
        <p:spPr>
          <a:xfrm>
            <a:off x="7522027" y="2122714"/>
            <a:ext cx="849087" cy="533400"/>
          </a:xfrm>
          <a:prstGeom prst="wedgeRoundRectCallout">
            <a:avLst>
              <a:gd name="adj1" fmla="val 61218"/>
              <a:gd name="adj2" fmla="val -145662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Brazil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5C92CB-AA8E-0445-A71B-503586FCFBF0}"/>
              </a:ext>
            </a:extLst>
          </p:cNvPr>
          <p:cNvSpPr txBox="1"/>
          <p:nvPr/>
        </p:nvSpPr>
        <p:spPr>
          <a:xfrm>
            <a:off x="0" y="5933084"/>
            <a:ext cx="16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Evenett</a:t>
            </a:r>
            <a:r>
              <a:rPr lang="en-US" dirty="0"/>
              <a:t> et 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C1475-B583-9C41-A68E-332C70FF136F}"/>
              </a:ext>
            </a:extLst>
          </p:cNvPr>
          <p:cNvSpPr txBox="1"/>
          <p:nvPr/>
        </p:nvSpPr>
        <p:spPr>
          <a:xfrm>
            <a:off x="277793" y="2824223"/>
            <a:ext cx="2129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Countries differ greatly in the nature of their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773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on Trade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Trade Policies</a:t>
            </a:r>
          </a:p>
          <a:p>
            <a:pPr lvl="1"/>
            <a:r>
              <a:rPr lang="en-US" sz="3200" dirty="0"/>
              <a:t>Export Policies</a:t>
            </a:r>
          </a:p>
          <a:p>
            <a:pPr lvl="1"/>
            <a:r>
              <a:rPr lang="en-US" sz="3200" dirty="0"/>
              <a:t>Import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20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Export Policies</a:t>
            </a:r>
            <a:endParaRPr lang="en-US" sz="6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32D223-20F2-CD48-985A-60CA5A71C4EB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on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410942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C7A61-31BF-5E40-B16A-A42BA597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3538"/>
            <a:ext cx="10287000" cy="5956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BDA27-2EA9-7B43-8CDE-41B51F10A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6038850"/>
            <a:ext cx="10287000" cy="647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933084"/>
            <a:ext cx="16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Evenett</a:t>
            </a:r>
            <a:r>
              <a:rPr lang="en-US" dirty="0"/>
              <a:t> et 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B794A-8B2D-6549-A974-57886A7ED6BE}"/>
              </a:ext>
            </a:extLst>
          </p:cNvPr>
          <p:cNvSpPr txBox="1"/>
          <p:nvPr/>
        </p:nvSpPr>
        <p:spPr>
          <a:xfrm>
            <a:off x="8021256" y="1632030"/>
            <a:ext cx="142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Medical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4B926-89A9-8C42-9F43-D322F648F989}"/>
              </a:ext>
            </a:extLst>
          </p:cNvPr>
          <p:cNvSpPr txBox="1"/>
          <p:nvPr/>
        </p:nvSpPr>
        <p:spPr>
          <a:xfrm>
            <a:off x="8775540" y="3786849"/>
            <a:ext cx="142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2066816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on Export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Export Policies</a:t>
            </a:r>
          </a:p>
          <a:p>
            <a:pPr lvl="1"/>
            <a:r>
              <a:rPr lang="en-US" sz="3200" dirty="0"/>
              <a:t>There were export </a:t>
            </a:r>
            <a:r>
              <a:rPr lang="en-US" sz="3200" u="sng" dirty="0"/>
              <a:t>bans</a:t>
            </a:r>
            <a:r>
              <a:rPr lang="en-US" sz="3200" dirty="0"/>
              <a:t> by many countries on</a:t>
            </a:r>
          </a:p>
          <a:p>
            <a:pPr lvl="2"/>
            <a:r>
              <a:rPr lang="en-US" sz="3200" dirty="0"/>
              <a:t>Medical supplies</a:t>
            </a:r>
          </a:p>
          <a:p>
            <a:pPr lvl="2"/>
            <a:r>
              <a:rPr lang="en-US" sz="3200" dirty="0"/>
              <a:t>Food</a:t>
            </a:r>
          </a:p>
          <a:p>
            <a:pPr lvl="2"/>
            <a:r>
              <a:rPr lang="en-US" sz="3200" dirty="0"/>
              <a:t>Other</a:t>
            </a:r>
          </a:p>
          <a:p>
            <a:pPr lvl="1"/>
            <a:r>
              <a:rPr lang="en-US" sz="3200" dirty="0"/>
              <a:t>Some were temporary, but many others were not</a:t>
            </a:r>
          </a:p>
          <a:p>
            <a:pPr lvl="1"/>
            <a:r>
              <a:rPr lang="en-US" sz="3200" dirty="0"/>
              <a:t>Only a few countries had policies to </a:t>
            </a:r>
            <a:r>
              <a:rPr lang="en-US" sz="3200" u="sng" dirty="0"/>
              <a:t>encourage</a:t>
            </a:r>
            <a:r>
              <a:rPr lang="en-US" sz="3200" dirty="0"/>
              <a:t> exports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ITC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C88D5-8CF3-AB4C-BE6C-5A8F3C41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1" y="382672"/>
            <a:ext cx="8015845" cy="6107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149E3-480C-A44F-A7D4-B7FC5B0C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3" y="4557720"/>
            <a:ext cx="3796496" cy="1373115"/>
          </a:xfrm>
          <a:prstGeom prst="rect">
            <a:avLst/>
          </a:prstGeo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0F2E0BCD-F75F-7240-8BFF-F8716339AB88}"/>
              </a:ext>
            </a:extLst>
          </p:cNvPr>
          <p:cNvCxnSpPr>
            <a:cxnSpLocks/>
          </p:cNvCxnSpPr>
          <p:nvPr/>
        </p:nvCxnSpPr>
        <p:spPr>
          <a:xfrm flipV="1">
            <a:off x="3808071" y="4845132"/>
            <a:ext cx="2497726" cy="421350"/>
          </a:xfrm>
          <a:prstGeom prst="curvedConnector3">
            <a:avLst/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8259BFA-D8E1-044F-A972-42C68A4F699C}"/>
              </a:ext>
            </a:extLst>
          </p:cNvPr>
          <p:cNvSpPr/>
          <p:nvPr/>
        </p:nvSpPr>
        <p:spPr>
          <a:xfrm>
            <a:off x="6055038" y="1434322"/>
            <a:ext cx="2173357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6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E4298-F30F-4841-9C5E-75AA10BE2A63}"/>
              </a:ext>
            </a:extLst>
          </p:cNvPr>
          <p:cNvSpPr txBox="1"/>
          <p:nvPr/>
        </p:nvSpPr>
        <p:spPr>
          <a:xfrm>
            <a:off x="0" y="62687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ITC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34D32-81CD-5645-8AFC-35F48F84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32" y="378266"/>
            <a:ext cx="7980219" cy="61075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2A5551D-7842-5846-9481-B9D0967488B9}"/>
              </a:ext>
            </a:extLst>
          </p:cNvPr>
          <p:cNvSpPr/>
          <p:nvPr/>
        </p:nvSpPr>
        <p:spPr>
          <a:xfrm>
            <a:off x="6055038" y="1434322"/>
            <a:ext cx="2173357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4FACC-9709-4C4D-AE3E-5A2623030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3" y="4557720"/>
            <a:ext cx="3796496" cy="1373115"/>
          </a:xfrm>
          <a:prstGeom prst="rect">
            <a:avLst/>
          </a:prstGeom>
        </p:spPr>
      </p:pic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E18822CE-0348-DC41-A288-663EE791B7AE}"/>
              </a:ext>
            </a:extLst>
          </p:cNvPr>
          <p:cNvCxnSpPr>
            <a:cxnSpLocks/>
          </p:cNvCxnSpPr>
          <p:nvPr/>
        </p:nvCxnSpPr>
        <p:spPr>
          <a:xfrm flipV="1">
            <a:off x="3808071" y="4845132"/>
            <a:ext cx="2497726" cy="421350"/>
          </a:xfrm>
          <a:prstGeom prst="curvedConnector3">
            <a:avLst/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49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20D19-D72E-D84A-B1B9-A9FDB86B6BC3}"/>
              </a:ext>
            </a:extLst>
          </p:cNvPr>
          <p:cNvSpPr txBox="1"/>
          <p:nvPr/>
        </p:nvSpPr>
        <p:spPr>
          <a:xfrm>
            <a:off x="121173" y="5640730"/>
            <a:ext cx="98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656A45-EA32-EE49-BA71-21012DEAA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711200"/>
            <a:ext cx="10337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64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Import Policies</a:t>
            </a:r>
            <a:endParaRPr lang="en-US" sz="6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32D223-20F2-CD48-985A-60CA5A71C4EB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on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344011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on Import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Import Policies</a:t>
            </a:r>
          </a:p>
          <a:p>
            <a:pPr lvl="1"/>
            <a:r>
              <a:rPr lang="en-US" sz="3200" dirty="0"/>
              <a:t>Import expansion</a:t>
            </a:r>
          </a:p>
          <a:p>
            <a:pPr lvl="2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Import contraction</a:t>
            </a:r>
          </a:p>
          <a:p>
            <a:pPr lvl="2"/>
            <a:r>
              <a:rPr lang="en-US" sz="3200" dirty="0"/>
              <a:t>Tariff increases</a:t>
            </a:r>
          </a:p>
          <a:p>
            <a:pPr lvl="2"/>
            <a:r>
              <a:rPr lang="en-US" sz="3200" dirty="0"/>
              <a:t>Import bans</a:t>
            </a:r>
          </a:p>
          <a:p>
            <a:pPr lvl="2"/>
            <a:r>
              <a:rPr lang="en-US" sz="3200" dirty="0"/>
              <a:t>Government procurement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3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ITC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18AE2-249E-484F-AD48-C1504759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68" y="446012"/>
            <a:ext cx="7799531" cy="594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45ED3-F13A-D840-BE30-B562DF891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12" y="4518560"/>
            <a:ext cx="3972105" cy="13352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1B73BA-6CDC-AF40-B583-231E4D4B6691}"/>
              </a:ext>
            </a:extLst>
          </p:cNvPr>
          <p:cNvSpPr/>
          <p:nvPr/>
        </p:nvSpPr>
        <p:spPr>
          <a:xfrm>
            <a:off x="6058996" y="1485781"/>
            <a:ext cx="2173357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6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6AC83-2EB9-3144-8911-AA8056C7B11D}"/>
              </a:ext>
            </a:extLst>
          </p:cNvPr>
          <p:cNvSpPr txBox="1"/>
          <p:nvPr/>
        </p:nvSpPr>
        <p:spPr>
          <a:xfrm>
            <a:off x="0" y="62687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ITC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006D1-A12E-9841-A0D2-8F45656A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450974"/>
            <a:ext cx="7766462" cy="59439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AA0BE2F-DE82-FB48-B489-2CDBB2FA8B85}"/>
              </a:ext>
            </a:extLst>
          </p:cNvPr>
          <p:cNvSpPr/>
          <p:nvPr/>
        </p:nvSpPr>
        <p:spPr>
          <a:xfrm>
            <a:off x="6058996" y="1473906"/>
            <a:ext cx="2173357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D1C6C-9B87-9C44-A9EA-152CE0C7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12" y="4518560"/>
            <a:ext cx="3972105" cy="13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49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74" y="2469497"/>
            <a:ext cx="9867726" cy="1325563"/>
          </a:xfrm>
          <a:ln w="76200">
            <a:solidFill>
              <a:srgbClr val="0C4C88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dirty="0"/>
              <a:t>Trade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23541226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Ro</a:t>
            </a:r>
            <a:r>
              <a:rPr lang="en-US" dirty="0"/>
              <a:t>le of Trade During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D9B97-3B0C-FC44-82E9-786EA0ED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Trade in COVID-19 Critical Goods</a:t>
            </a:r>
            <a:endParaRPr lang="en-US" sz="3200" dirty="0"/>
          </a:p>
          <a:p>
            <a:pPr lvl="1"/>
            <a:r>
              <a:rPr lang="en-US" sz="3200" dirty="0"/>
              <a:t>Trade increased, especially in PPE but also medical</a:t>
            </a:r>
          </a:p>
          <a:p>
            <a:pPr lvl="1"/>
            <a:r>
              <a:rPr lang="en-US" sz="3200" dirty="0"/>
              <a:t>Largest importer was US, both before and during</a:t>
            </a:r>
          </a:p>
          <a:p>
            <a:pPr lvl="1"/>
            <a:r>
              <a:rPr lang="en-US" sz="3200" dirty="0"/>
              <a:t>Largest exporter, after a lag, was China</a:t>
            </a:r>
          </a:p>
          <a:p>
            <a:pPr lvl="1"/>
            <a:r>
              <a:rPr lang="en-US" sz="3200" dirty="0"/>
              <a:t>Facemasks</a:t>
            </a:r>
          </a:p>
          <a:p>
            <a:pPr lvl="2"/>
            <a:r>
              <a:rPr lang="en-US" sz="3200" dirty="0"/>
              <a:t>Textile facemasks grew most</a:t>
            </a:r>
          </a:p>
          <a:p>
            <a:pPr lvl="2"/>
            <a:r>
              <a:rPr lang="en-US" sz="3200" dirty="0"/>
              <a:t>As did China’s </a:t>
            </a:r>
            <a:r>
              <a:rPr lang="en-US" sz="3200" u="sng" dirty="0"/>
              <a:t>imports</a:t>
            </a:r>
            <a:r>
              <a:rPr lang="en-US" sz="3200" dirty="0"/>
              <a:t> of the textiles</a:t>
            </a:r>
          </a:p>
          <a:p>
            <a:pPr lvl="2"/>
            <a:r>
              <a:rPr lang="en-US" sz="3200" dirty="0"/>
              <a:t>In spite of high import tariffs</a:t>
            </a:r>
          </a:p>
          <a:p>
            <a:pPr lvl="2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461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</a:t>
            </a:r>
            <a:r>
              <a:rPr lang="en-US" dirty="0"/>
              <a:t>ernational Trade and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Outline</a:t>
            </a:r>
          </a:p>
          <a:p>
            <a:r>
              <a:rPr lang="en-US" sz="3600" dirty="0"/>
              <a:t>Causes of the Pandemic</a:t>
            </a:r>
          </a:p>
          <a:p>
            <a:r>
              <a:rPr lang="en-US" sz="3600" dirty="0"/>
              <a:t>Effects of the Pandemic </a:t>
            </a:r>
          </a:p>
          <a:p>
            <a:pPr lvl="1"/>
            <a:r>
              <a:rPr lang="en-US" sz="3200" dirty="0"/>
              <a:t>On Trade</a:t>
            </a:r>
          </a:p>
          <a:p>
            <a:pPr lvl="1"/>
            <a:r>
              <a:rPr lang="en-US" sz="3200" dirty="0"/>
              <a:t>On Trade Policies</a:t>
            </a:r>
          </a:p>
          <a:p>
            <a:r>
              <a:rPr lang="en-US" sz="3600" dirty="0"/>
              <a:t>Role of Trade During the Pandemic</a:t>
            </a:r>
          </a:p>
          <a:p>
            <a:pPr lvl="1"/>
            <a:r>
              <a:rPr lang="en-US" sz="3200" dirty="0"/>
              <a:t>PPE and medical supplies</a:t>
            </a:r>
          </a:p>
          <a:p>
            <a:pPr lvl="1"/>
            <a:r>
              <a:rPr lang="en-US" sz="3200" dirty="0"/>
              <a:t>Vaccines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15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377F1-31CC-A545-99CC-9095218D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546100"/>
            <a:ext cx="10490200" cy="576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5991828"/>
            <a:ext cx="105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UNCTAD</a:t>
            </a:r>
          </a:p>
        </p:txBody>
      </p:sp>
    </p:spTree>
    <p:extLst>
      <p:ext uri="{BB962C8B-B14F-4D97-AF65-F5344CB8AC3E}">
        <p14:creationId xmlns:p14="http://schemas.microsoft.com/office/powerpoint/2010/main" val="13600407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140CD-3F56-3F47-9FE6-7AA9AC84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419100"/>
            <a:ext cx="12128500" cy="601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0063" y="6222451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71E19E-6B4C-9644-BDC7-E8B7F629B697}"/>
              </a:ext>
            </a:extLst>
          </p:cNvPr>
          <p:cNvSpPr/>
          <p:nvPr/>
        </p:nvSpPr>
        <p:spPr>
          <a:xfrm>
            <a:off x="9262829" y="5084064"/>
            <a:ext cx="2770675" cy="6949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561FCA-56B8-8844-927A-620F507933DC}"/>
              </a:ext>
            </a:extLst>
          </p:cNvPr>
          <p:cNvSpPr/>
          <p:nvPr/>
        </p:nvSpPr>
        <p:spPr>
          <a:xfrm>
            <a:off x="2651822" y="333388"/>
            <a:ext cx="4884095" cy="6949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2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5E119-8A84-0544-A5FA-63B4AE70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482600"/>
            <a:ext cx="12103100" cy="589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CA6CF-56B2-C14C-A0B7-C939392BB955}"/>
              </a:ext>
            </a:extLst>
          </p:cNvPr>
          <p:cNvSpPr txBox="1"/>
          <p:nvPr/>
        </p:nvSpPr>
        <p:spPr>
          <a:xfrm>
            <a:off x="90063" y="6222451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660C69-53E7-BB4F-B6FB-515EEFB8B14A}"/>
              </a:ext>
            </a:extLst>
          </p:cNvPr>
          <p:cNvSpPr/>
          <p:nvPr/>
        </p:nvSpPr>
        <p:spPr>
          <a:xfrm>
            <a:off x="1330036" y="1484416"/>
            <a:ext cx="1199408" cy="39544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B4D016-DA65-8A4A-83FE-DF7D8F281EB1}"/>
              </a:ext>
            </a:extLst>
          </p:cNvPr>
          <p:cNvSpPr/>
          <p:nvPr/>
        </p:nvSpPr>
        <p:spPr>
          <a:xfrm>
            <a:off x="4354498" y="396450"/>
            <a:ext cx="5420123" cy="6949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32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6092D-D405-C940-AC6C-CB443FD2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781050"/>
            <a:ext cx="12141200" cy="529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1DCA76-AA6D-4649-9FAC-383702FE338B}"/>
              </a:ext>
            </a:extLst>
          </p:cNvPr>
          <p:cNvSpPr txBox="1"/>
          <p:nvPr/>
        </p:nvSpPr>
        <p:spPr>
          <a:xfrm>
            <a:off x="90063" y="6222451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213E49-2697-0148-A2C2-5469B8ACF203}"/>
              </a:ext>
            </a:extLst>
          </p:cNvPr>
          <p:cNvSpPr/>
          <p:nvPr/>
        </p:nvSpPr>
        <p:spPr>
          <a:xfrm>
            <a:off x="712519" y="829056"/>
            <a:ext cx="5924764" cy="38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Ro</a:t>
            </a:r>
            <a:r>
              <a:rPr lang="en-US" dirty="0"/>
              <a:t>le of Trade During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D9B97-3B0C-FC44-82E9-786EA0ED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counterfeit goods</a:t>
            </a:r>
            <a:endParaRPr lang="en-US" sz="3200" dirty="0"/>
          </a:p>
          <a:p>
            <a:pPr lvl="1"/>
            <a:r>
              <a:rPr lang="en-US" sz="3200" dirty="0"/>
              <a:t>Ramirez reports, from OECD data, that</a:t>
            </a:r>
          </a:p>
          <a:p>
            <a:pPr lvl="2"/>
            <a:r>
              <a:rPr lang="en-US" dirty="0"/>
              <a:t>Criminal </a:t>
            </a:r>
            <a:r>
              <a:rPr lang="en-US" dirty="0" err="1"/>
              <a:t>organisations</a:t>
            </a:r>
            <a:r>
              <a:rPr lang="en-US" dirty="0"/>
              <a:t> have taken advantage of public fear to sell defective PPE and COVID-19 tests, faulty ventilators and other medical products, and even fictitious treatments and miracle cures</a:t>
            </a:r>
          </a:p>
          <a:p>
            <a:pPr lvl="2"/>
            <a:endParaRPr lang="en-US" sz="3200" dirty="0"/>
          </a:p>
          <a:p>
            <a:pPr lvl="2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43682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9349" y="5684675"/>
            <a:ext cx="98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Ramirez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80C383-718C-5644-8D72-3BDFBBF4C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90" y="0"/>
            <a:ext cx="9996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446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Ro</a:t>
            </a:r>
            <a:r>
              <a:rPr lang="en-US" dirty="0"/>
              <a:t>le of Trade During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D9B97-3B0C-FC44-82E9-786EA0ED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Vaccines</a:t>
            </a:r>
          </a:p>
          <a:p>
            <a:pPr lvl="1"/>
            <a:r>
              <a:rPr lang="en-US" sz="2800" dirty="0"/>
              <a:t>Vaccine industry relies heavily on trade</a:t>
            </a:r>
          </a:p>
          <a:p>
            <a:pPr lvl="1"/>
            <a:r>
              <a:rPr lang="en-US" sz="2800" dirty="0"/>
              <a:t>Concerns</a:t>
            </a:r>
          </a:p>
          <a:p>
            <a:pPr lvl="2"/>
            <a:r>
              <a:rPr lang="en-US" sz="2800" dirty="0"/>
              <a:t>Distribution to the poorest countries</a:t>
            </a:r>
          </a:p>
          <a:p>
            <a:pPr lvl="2"/>
            <a:r>
              <a:rPr lang="en-US" sz="2800" dirty="0"/>
              <a:t>Reluctance to be vaccinated</a:t>
            </a:r>
          </a:p>
          <a:p>
            <a:pPr lvl="2"/>
            <a:r>
              <a:rPr lang="en-US" sz="2800" dirty="0"/>
              <a:t>Vaccine nationalism</a:t>
            </a:r>
            <a:endParaRPr lang="en-US" sz="3200" dirty="0"/>
          </a:p>
          <a:p>
            <a:pPr lvl="2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22920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6199301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WTO, Dec 22,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4747B-B988-AF45-AA78-10004B4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666750"/>
            <a:ext cx="78232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19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99F1B-452B-5A47-A9A4-7CB4C432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70"/>
            <a:ext cx="12192000" cy="6743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FA998-8E27-B948-B3BD-B47E27D51C57}"/>
              </a:ext>
            </a:extLst>
          </p:cNvPr>
          <p:cNvSpPr txBox="1"/>
          <p:nvPr/>
        </p:nvSpPr>
        <p:spPr>
          <a:xfrm>
            <a:off x="124787" y="5608993"/>
            <a:ext cx="1495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Bloomberg, May 26, 2021</a:t>
            </a:r>
          </a:p>
        </p:txBody>
      </p:sp>
    </p:spTree>
    <p:extLst>
      <p:ext uri="{BB962C8B-B14F-4D97-AF65-F5344CB8AC3E}">
        <p14:creationId xmlns:p14="http://schemas.microsoft.com/office/powerpoint/2010/main" val="5306622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FA998-8E27-B948-B3BD-B47E27D51C57}"/>
              </a:ext>
            </a:extLst>
          </p:cNvPr>
          <p:cNvSpPr txBox="1"/>
          <p:nvPr/>
        </p:nvSpPr>
        <p:spPr>
          <a:xfrm>
            <a:off x="124787" y="5608993"/>
            <a:ext cx="1495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Economist Feb 6.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9FB1B-E804-FC4B-9E06-38F363A4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0" y="361950"/>
            <a:ext cx="38989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3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74" y="2469497"/>
            <a:ext cx="9867726" cy="1325563"/>
          </a:xfrm>
          <a:ln w="76200">
            <a:solidFill>
              <a:srgbClr val="0C4C88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600" dirty="0"/>
              <a:t>Causes of the Pandemic</a:t>
            </a:r>
          </a:p>
        </p:txBody>
      </p:sp>
    </p:spTree>
    <p:extLst>
      <p:ext uri="{BB962C8B-B14F-4D97-AF65-F5344CB8AC3E}">
        <p14:creationId xmlns:p14="http://schemas.microsoft.com/office/powerpoint/2010/main" val="15136475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75098" y="5755524"/>
            <a:ext cx="21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</a:p>
          <a:p>
            <a:r>
              <a:rPr lang="en-US" dirty="0"/>
              <a:t>Kuman </a:t>
            </a:r>
          </a:p>
          <a:p>
            <a:r>
              <a:rPr lang="en-US" dirty="0"/>
              <a:t>(December 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A27C4-2973-1E43-BA4D-2EEB9849C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05" y="0"/>
            <a:ext cx="66035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250CD-5129-924B-BD92-EDE444EBFA2A}"/>
              </a:ext>
            </a:extLst>
          </p:cNvPr>
          <p:cNvSpPr txBox="1"/>
          <p:nvPr/>
        </p:nvSpPr>
        <p:spPr>
          <a:xfrm>
            <a:off x="1004711" y="1275644"/>
            <a:ext cx="193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Agreement that “vaccines are safe”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50BFC5-7FC9-6341-A87A-253F51ADFE11}"/>
              </a:ext>
            </a:extLst>
          </p:cNvPr>
          <p:cNvSpPr/>
          <p:nvPr/>
        </p:nvSpPr>
        <p:spPr>
          <a:xfrm>
            <a:off x="3209907" y="2265341"/>
            <a:ext cx="1309144" cy="208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0529EC-22C8-1F44-B283-D486DE3F3091}"/>
              </a:ext>
            </a:extLst>
          </p:cNvPr>
          <p:cNvSpPr/>
          <p:nvPr/>
        </p:nvSpPr>
        <p:spPr>
          <a:xfrm>
            <a:off x="3282461" y="4478215"/>
            <a:ext cx="1309144" cy="208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96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0" y="6222451"/>
            <a:ext cx="42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Economist Feb 13,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06B0A-93AE-7E43-B80D-A2B640428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76" y="1232234"/>
            <a:ext cx="8267700" cy="41529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0529EC-22C8-1F44-B283-D486DE3F3091}"/>
              </a:ext>
            </a:extLst>
          </p:cNvPr>
          <p:cNvSpPr/>
          <p:nvPr/>
        </p:nvSpPr>
        <p:spPr>
          <a:xfrm>
            <a:off x="3096491" y="4275500"/>
            <a:ext cx="1676400" cy="208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Va</a:t>
            </a:r>
            <a:r>
              <a:rPr lang="en-US" dirty="0"/>
              <a:t>ccine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dirty="0"/>
              <a:t>Vaccine Nationalism</a:t>
            </a:r>
          </a:p>
          <a:p>
            <a:pPr lvl="1"/>
            <a:r>
              <a:rPr lang="en-US" dirty="0"/>
              <a:t>Some countries seek to restrict exports of vaccines until their own populations are served.</a:t>
            </a:r>
          </a:p>
          <a:p>
            <a:pPr lvl="1"/>
            <a:r>
              <a:rPr lang="en-US" dirty="0"/>
              <a:t>On Jan 29, the EU announced export controls on COVID-19 vaccines</a:t>
            </a:r>
          </a:p>
          <a:p>
            <a:pPr lvl="1"/>
            <a:r>
              <a:rPr lang="en-US" dirty="0"/>
              <a:t>US only recently announced it would export vaccines</a:t>
            </a:r>
          </a:p>
          <a:p>
            <a:pPr lvl="1"/>
            <a:r>
              <a:rPr lang="en-US" dirty="0"/>
              <a:t>India exported many, but stopped when their cases surged</a:t>
            </a:r>
          </a:p>
          <a:p>
            <a:pPr lvl="1"/>
            <a:r>
              <a:rPr lang="en-US" dirty="0"/>
              <a:t>I have had audience members hope that the US will not export vaccines until all Americans are vaccinated</a:t>
            </a:r>
          </a:p>
          <a:p>
            <a:pPr lvl="1"/>
            <a:r>
              <a:rPr lang="en-US" dirty="0"/>
              <a:t>If this were done, it would slow the world’s progress toward managing the pandemic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706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13756" y="5486181"/>
            <a:ext cx="182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Washington Post </a:t>
            </a:r>
            <a:r>
              <a:rPr lang="en-US" dirty="0"/>
              <a:t>Apr 22,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6C0DA-C7A5-F74D-9757-387B569F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12" y="370018"/>
            <a:ext cx="7600209" cy="61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60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52401" y="5474306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7CB82-E9D9-AE4A-AE2F-4EA9FAE3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5" y="5781963"/>
            <a:ext cx="13335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A5C9E-72B1-C34B-A7A7-42C16F1E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698500"/>
            <a:ext cx="8496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69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52401" y="5474306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BEF85-5F04-394E-BE74-B342379C5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47650"/>
            <a:ext cx="9931400" cy="636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7CB82-E9D9-AE4A-AE2F-4EA9FAE3C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5" y="5781963"/>
            <a:ext cx="1333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5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28650" y="5925568"/>
            <a:ext cx="180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Statista </a:t>
            </a:r>
          </a:p>
          <a:p>
            <a:r>
              <a:rPr lang="en-US" dirty="0"/>
              <a:t>May 26,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56C53-FFB9-624A-8728-0806145C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30" y="463137"/>
            <a:ext cx="6067215" cy="59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77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Va</a:t>
            </a:r>
            <a:r>
              <a:rPr lang="en-US" dirty="0"/>
              <a:t>ccine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dirty="0"/>
              <a:t>COVAX</a:t>
            </a:r>
          </a:p>
          <a:p>
            <a:pPr lvl="1"/>
            <a:r>
              <a:rPr lang="en-US" dirty="0"/>
              <a:t>An initiative launched the World Health Organization, the European Commission, and France to provide vaccines to people in all countries regardless of wealth</a:t>
            </a:r>
          </a:p>
          <a:p>
            <a:pPr lvl="1"/>
            <a:r>
              <a:rPr lang="en-US" dirty="0"/>
              <a:t>May 17, 2021:  “The COVAX Facility will deliver its 65 millionth vaccine dose this week. It should’ve been at least its 170 millionth. The time to donate excess doses is now.”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68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38546" y="5834524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Wikipedia May 16,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6E1A5-182F-E449-A2CF-EA76D2BD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9" y="216783"/>
            <a:ext cx="7429457" cy="61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532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138546" y="5834524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McCarthy, Feb 22,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D5715-990A-3249-8619-4B1AF9E8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081" y="0"/>
            <a:ext cx="7843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318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168295</TotalTime>
  <Words>4580</Words>
  <Application>Microsoft Macintosh PowerPoint</Application>
  <PresentationFormat>Widescreen</PresentationFormat>
  <Paragraphs>645</Paragraphs>
  <Slides>102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Arial</vt:lpstr>
      <vt:lpstr>Calibri</vt:lpstr>
      <vt:lpstr>Courier New</vt:lpstr>
      <vt:lpstr>Palatino Linotype</vt:lpstr>
      <vt:lpstr>Custom Design</vt:lpstr>
      <vt:lpstr> National Economic Education Delegation</vt:lpstr>
      <vt:lpstr>International Trade  and the Pandemic</vt:lpstr>
      <vt:lpstr> Overview</vt:lpstr>
      <vt:lpstr>PowerPoint Presentation</vt:lpstr>
      <vt:lpstr>PowerPoint Presentation</vt:lpstr>
      <vt:lpstr> Overview</vt:lpstr>
      <vt:lpstr>PowerPoint Presentation</vt:lpstr>
      <vt:lpstr> International Trade and the Pandemic</vt:lpstr>
      <vt:lpstr>Causes of the Pandemic</vt:lpstr>
      <vt:lpstr> Causes of the Pandemic</vt:lpstr>
      <vt:lpstr> Causes of the Pandemic</vt:lpstr>
      <vt:lpstr>PowerPoint Presentation</vt:lpstr>
      <vt:lpstr>PowerPoint Presentation</vt:lpstr>
      <vt:lpstr>PowerPoint Presentation</vt:lpstr>
      <vt:lpstr> Causes of the Pandemic</vt:lpstr>
      <vt:lpstr>Effects on Trade</vt:lpstr>
      <vt:lpstr> Effects on Economies</vt:lpstr>
      <vt:lpstr>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 Chains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 Supply Chains</vt:lpstr>
      <vt:lpstr>PowerPoint Presentation</vt:lpstr>
      <vt:lpstr>PowerPoint Presentation</vt:lpstr>
      <vt:lpstr>Effects on Trade Policies</vt:lpstr>
      <vt:lpstr>PowerPoint Presentation</vt:lpstr>
      <vt:lpstr>PowerPoint Presentation</vt:lpstr>
      <vt:lpstr> Effects on Trade Policies</vt:lpstr>
      <vt:lpstr>Export Policies</vt:lpstr>
      <vt:lpstr> Effects on Export Policies</vt:lpstr>
      <vt:lpstr>PowerPoint Presentation</vt:lpstr>
      <vt:lpstr>PowerPoint Presentation</vt:lpstr>
      <vt:lpstr>PowerPoint Presentation</vt:lpstr>
      <vt:lpstr>Import Policies</vt:lpstr>
      <vt:lpstr> Effects on Import Policies</vt:lpstr>
      <vt:lpstr>PowerPoint Presentation</vt:lpstr>
      <vt:lpstr>PowerPoint Presentation</vt:lpstr>
      <vt:lpstr>Trade during the Pandemic</vt:lpstr>
      <vt:lpstr> Role of Trade During Pandemic</vt:lpstr>
      <vt:lpstr>PowerPoint Presentation</vt:lpstr>
      <vt:lpstr>PowerPoint Presentation</vt:lpstr>
      <vt:lpstr>PowerPoint Presentation</vt:lpstr>
      <vt:lpstr>PowerPoint Presentation</vt:lpstr>
      <vt:lpstr> Role of Trade During Pandemic</vt:lpstr>
      <vt:lpstr>PowerPoint Presentation</vt:lpstr>
      <vt:lpstr> Role of Trade During Pandemic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Vaccine Nationalism</vt:lpstr>
      <vt:lpstr>PowerPoint Presentation</vt:lpstr>
      <vt:lpstr>PowerPoint Presentation</vt:lpstr>
      <vt:lpstr>PowerPoint Presentation</vt:lpstr>
      <vt:lpstr>PowerPoint Presentation</vt:lpstr>
      <vt:lpstr> Vaccine Nationalism</vt:lpstr>
      <vt:lpstr>PowerPoint Presentation</vt:lpstr>
      <vt:lpstr>PowerPoint Presentation</vt:lpstr>
      <vt:lpstr>PowerPoint Presentation</vt:lpstr>
      <vt:lpstr> 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Deardorff, Alan</cp:lastModifiedBy>
  <cp:revision>467</cp:revision>
  <dcterms:created xsi:type="dcterms:W3CDTF">2017-05-03T22:30:38Z</dcterms:created>
  <dcterms:modified xsi:type="dcterms:W3CDTF">2021-05-26T22:49:53Z</dcterms:modified>
</cp:coreProperties>
</file>